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sldIdLst>
    <p:sldId id="256" r:id="rId2"/>
    <p:sldId id="261" r:id="rId3"/>
    <p:sldId id="262" r:id="rId4"/>
    <p:sldId id="263" r:id="rId5"/>
    <p:sldId id="264" r:id="rId6"/>
    <p:sldId id="257" r:id="rId7"/>
    <p:sldId id="258" r:id="rId8"/>
    <p:sldId id="259" r:id="rId9"/>
    <p:sldId id="260"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6" d="100"/>
          <a:sy n="66" d="100"/>
        </p:scale>
        <p:origin x="-1272"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1A530A-A1F3-42E5-9E00-89CF505B6DBC}" type="datetimeFigureOut">
              <a:rPr lang="en-US" smtClean="0"/>
              <a:pPr/>
              <a:t>18-Apr-20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A7BBB9-A03B-48A2-A871-168D8200C3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143889C-F901-4A37-9B32-DB7BBA002205}" type="datetime1">
              <a:rPr lang="en-US" smtClean="0"/>
              <a:pPr/>
              <a:t>18-Apr-20</a:t>
            </a:fld>
            <a:endParaRPr lang="en-US"/>
          </a:p>
        </p:txBody>
      </p:sp>
      <p:sp>
        <p:nvSpPr>
          <p:cNvPr id="19" name="Footer Placeholder 18"/>
          <p:cNvSpPr>
            <a:spLocks noGrp="1"/>
          </p:cNvSpPr>
          <p:nvPr>
            <p:ph type="ftr" sz="quarter" idx="11"/>
          </p:nvPr>
        </p:nvSpPr>
        <p:spPr/>
        <p:txBody>
          <a:bodyPr/>
          <a:lstStyle/>
          <a:p>
            <a:r>
              <a:rPr lang="fr-FR" smtClean="0"/>
              <a:t>Prof.D.Ilangovan, HD Commerce AU                                  18-04-2020</a:t>
            </a:r>
            <a:endParaRPr lang="en-US"/>
          </a:p>
        </p:txBody>
      </p:sp>
      <p:sp>
        <p:nvSpPr>
          <p:cNvPr id="27" name="Slide Number Placeholder 26"/>
          <p:cNvSpPr>
            <a:spLocks noGrp="1"/>
          </p:cNvSpPr>
          <p:nvPr>
            <p:ph type="sldNum" sz="quarter" idx="12"/>
          </p:nvPr>
        </p:nvSpPr>
        <p:spPr/>
        <p:txBody>
          <a:bodyPr/>
          <a:lstStyle/>
          <a:p>
            <a:fld id="{4E377F7A-C809-46DF-AB62-35922D85A9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C97EB7-F916-47C5-9434-0D0274B7F9CE}"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39F491-CDDC-4F5A-9F35-37D9738D4B36}"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49BF380-FF96-4B97-897A-F435B507372A}"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5F709B8-5525-42CE-9F5D-F01EF3EC31B9}"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4E377F7A-C809-46DF-AB62-35922D85A9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DC96A3-C186-40DB-AF5B-6FF49D1B90DC}" type="datetime1">
              <a:rPr lang="en-US" smtClean="0"/>
              <a:pPr/>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B46DB20-92DC-4217-8004-9ED5E795CDC2}" type="datetime1">
              <a:rPr lang="en-US" smtClean="0"/>
              <a:pPr/>
              <a:t>18-Apr-20</a:t>
            </a:fld>
            <a:endParaRPr lang="en-US"/>
          </a:p>
        </p:txBody>
      </p:sp>
      <p:sp>
        <p:nvSpPr>
          <p:cNvPr id="8" name="Footer Placeholder 7"/>
          <p:cNvSpPr>
            <a:spLocks noGrp="1"/>
          </p:cNvSpPr>
          <p:nvPr>
            <p:ph type="ftr" sz="quarter" idx="11"/>
          </p:nvPr>
        </p:nvSpPr>
        <p:spPr/>
        <p:txBody>
          <a:bodyPr/>
          <a:lstStyle/>
          <a:p>
            <a:r>
              <a:rPr lang="fr-FR" smtClean="0"/>
              <a:t>Prof.D.Ilangovan, HD Commerce AU                                  18-04-2020</a:t>
            </a:r>
            <a:endParaRPr lang="en-US"/>
          </a:p>
        </p:txBody>
      </p:sp>
      <p:sp>
        <p:nvSpPr>
          <p:cNvPr id="9" name="Slide Number Placeholder 8"/>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68E09D5-10C9-4617-9479-43BE19A97077}" type="datetime1">
              <a:rPr lang="en-US" smtClean="0"/>
              <a:pPr/>
              <a:t>18-Apr-20</a:t>
            </a:fld>
            <a:endParaRPr lang="en-US"/>
          </a:p>
        </p:txBody>
      </p:sp>
      <p:sp>
        <p:nvSpPr>
          <p:cNvPr id="4" name="Footer Placeholder 3"/>
          <p:cNvSpPr>
            <a:spLocks noGrp="1"/>
          </p:cNvSpPr>
          <p:nvPr>
            <p:ph type="ftr" sz="quarter" idx="11"/>
          </p:nvPr>
        </p:nvSpPr>
        <p:spPr/>
        <p:txBody>
          <a:bodyPr/>
          <a:lstStyle/>
          <a:p>
            <a:r>
              <a:rPr lang="fr-FR" smtClean="0"/>
              <a:t>Prof.D.Ilangovan, HD Commerce AU                                  18-04-2020</a:t>
            </a:r>
            <a:endParaRPr lang="en-US"/>
          </a:p>
        </p:txBody>
      </p:sp>
      <p:sp>
        <p:nvSpPr>
          <p:cNvPr id="5" name="Slide Number Placeholder 4"/>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03CC3-6604-4B58-BD10-1600128B9D58}" type="datetime1">
              <a:rPr lang="en-US" smtClean="0"/>
              <a:pPr/>
              <a:t>18-Apr-20</a:t>
            </a:fld>
            <a:endParaRPr lang="en-US"/>
          </a:p>
        </p:txBody>
      </p:sp>
      <p:sp>
        <p:nvSpPr>
          <p:cNvPr id="3" name="Footer Placeholder 2"/>
          <p:cNvSpPr>
            <a:spLocks noGrp="1"/>
          </p:cNvSpPr>
          <p:nvPr>
            <p:ph type="ftr" sz="quarter" idx="11"/>
          </p:nvPr>
        </p:nvSpPr>
        <p:spPr/>
        <p:txBody>
          <a:bodyPr/>
          <a:lstStyle/>
          <a:p>
            <a:r>
              <a:rPr lang="fr-FR" smtClean="0"/>
              <a:t>Prof.D.Ilangovan, HD Commerce AU                                  18-04-2020</a:t>
            </a:r>
            <a:endParaRPr lang="en-US"/>
          </a:p>
        </p:txBody>
      </p:sp>
      <p:sp>
        <p:nvSpPr>
          <p:cNvPr id="4" name="Slide Number Placeholder 3"/>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11DBED0-C54D-4A16-B51D-1313FBD60ABA}" type="datetime1">
              <a:rPr lang="en-US" smtClean="0"/>
              <a:pPr/>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4E377F7A-C809-46DF-AB62-35922D85A98F}"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986E7C-5B42-414A-AE91-0075E4E35ADE}" type="datetime1">
              <a:rPr lang="en-US" smtClean="0"/>
              <a:pPr/>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E377F7A-C809-46DF-AB62-35922D85A98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ECC93CD-71CF-4160-B975-F0E02B08E0DD}" type="datetime1">
              <a:rPr lang="en-US" smtClean="0"/>
              <a:pPr/>
              <a:t>18-Apr-20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fr-FR" smtClean="0"/>
              <a:t>Prof.D.Ilangovan, HD Commerce AU                                  18-04-2020</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377F7A-C809-46DF-AB62-35922D85A98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2691@yahoo.co.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agritech.tnau.ac.in/banking/crbank_cooperative_bank.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9144000" cy="2819400"/>
          </a:xfrm>
        </p:spPr>
        <p:txBody>
          <a:bodyPr>
            <a:normAutofit/>
          </a:bodyPr>
          <a:lstStyle/>
          <a:p>
            <a:pPr algn="ctr"/>
            <a:r>
              <a:rPr lang="en-US" sz="4400" dirty="0" smtClean="0">
                <a:solidFill>
                  <a:srgbClr val="FFFF00"/>
                </a:solidFill>
              </a:rPr>
              <a:t>ANNAMALAI UNIVERSITY</a:t>
            </a:r>
            <a:r>
              <a:rPr lang="en-US" sz="4400" dirty="0" smtClean="0">
                <a:solidFill>
                  <a:srgbClr val="FF00FF"/>
                </a:solidFill>
              </a:rPr>
              <a:t/>
            </a:r>
            <a:br>
              <a:rPr lang="en-US" sz="4400" dirty="0" smtClean="0">
                <a:solidFill>
                  <a:srgbClr val="FF00FF"/>
                </a:solidFill>
              </a:rPr>
            </a:br>
            <a:r>
              <a:rPr lang="en-US" sz="4400" dirty="0" smtClean="0">
                <a:solidFill>
                  <a:srgbClr val="FF00FF"/>
                </a:solidFill>
              </a:rPr>
              <a:t>DEPARTMENT OF </a:t>
            </a:r>
            <a:r>
              <a:rPr lang="en-US" sz="4400" dirty="0" smtClean="0">
                <a:solidFill>
                  <a:srgbClr val="FF00FF"/>
                </a:solidFill>
              </a:rPr>
              <a:t>COMMERCE</a:t>
            </a:r>
            <a:r>
              <a:rPr lang="en-US" sz="4900" dirty="0" smtClean="0">
                <a:solidFill>
                  <a:srgbClr val="FF0000"/>
                </a:solidFill>
                <a:latin typeface="Goudy Old Style" pitchFamily="18" charset="0"/>
              </a:rPr>
              <a:t> </a:t>
            </a:r>
            <a:r>
              <a:rPr lang="en-US" sz="6000" dirty="0" smtClean="0"/>
              <a:t/>
            </a:r>
            <a:br>
              <a:rPr lang="en-US" sz="6000" dirty="0" smtClean="0"/>
            </a:br>
            <a:r>
              <a:rPr lang="en-US" sz="6000" dirty="0" smtClean="0">
                <a:solidFill>
                  <a:srgbClr val="FFFF00"/>
                </a:solidFill>
              </a:rPr>
              <a:t>WELCOME </a:t>
            </a:r>
            <a:r>
              <a:rPr lang="en-US" sz="6000" dirty="0" smtClean="0">
                <a:solidFill>
                  <a:srgbClr val="FFFF00"/>
                </a:solidFill>
              </a:rPr>
              <a:t>PARTICIPANTS</a:t>
            </a:r>
            <a:endParaRPr lang="en-US" dirty="0">
              <a:solidFill>
                <a:srgbClr val="FFFF00"/>
              </a:solidFill>
            </a:endParaRPr>
          </a:p>
        </p:txBody>
      </p:sp>
      <p:sp>
        <p:nvSpPr>
          <p:cNvPr id="3" name="Subtitle 2"/>
          <p:cNvSpPr>
            <a:spLocks noGrp="1"/>
          </p:cNvSpPr>
          <p:nvPr>
            <p:ph type="subTitle" idx="1"/>
          </p:nvPr>
        </p:nvSpPr>
        <p:spPr>
          <a:xfrm>
            <a:off x="228600" y="2971800"/>
            <a:ext cx="8763000" cy="3505200"/>
          </a:xfrm>
        </p:spPr>
        <p:txBody>
          <a:bodyPr>
            <a:normAutofit fontScale="92500" lnSpcReduction="20000"/>
          </a:bodyPr>
          <a:lstStyle/>
          <a:p>
            <a:pPr algn="ctr"/>
            <a:r>
              <a:rPr lang="en-US" sz="3900" b="1" dirty="0" smtClean="0">
                <a:solidFill>
                  <a:srgbClr val="002060"/>
                </a:solidFill>
                <a:latin typeface="Arial Black" pitchFamily="34" charset="0"/>
                <a:cs typeface="Arial" pitchFamily="34" charset="0"/>
              </a:rPr>
              <a:t>HISTORY OF COOPERATIVE MEOVEMENT IN INDIA &amp;</a:t>
            </a:r>
          </a:p>
          <a:p>
            <a:pPr algn="ctr"/>
            <a:r>
              <a:rPr lang="en-US" sz="3900" b="1" dirty="0" smtClean="0">
                <a:solidFill>
                  <a:srgbClr val="002060"/>
                </a:solidFill>
                <a:latin typeface="Arial Black" pitchFamily="34" charset="0"/>
                <a:cs typeface="Arial" pitchFamily="34" charset="0"/>
              </a:rPr>
              <a:t> STATUS REPORT ON COOPERATIVES IN TAMIL NADU</a:t>
            </a:r>
          </a:p>
          <a:p>
            <a:pPr algn="ctr"/>
            <a:endParaRPr lang="en-US" sz="2400" dirty="0" smtClean="0"/>
          </a:p>
          <a:p>
            <a:pPr algn="ctr"/>
            <a:r>
              <a:rPr lang="en-US" sz="2400" dirty="0" smtClean="0"/>
              <a:t>Prof. </a:t>
            </a:r>
            <a:r>
              <a:rPr lang="en-US" sz="2400" dirty="0" err="1" smtClean="0"/>
              <a:t>D.Ilangovan</a:t>
            </a:r>
            <a:r>
              <a:rPr lang="en-US" sz="2400" dirty="0" smtClean="0"/>
              <a:t>, </a:t>
            </a:r>
            <a:r>
              <a:rPr lang="en-US" sz="2400" dirty="0" smtClean="0"/>
              <a:t>HEAD, </a:t>
            </a:r>
            <a:r>
              <a:rPr lang="en-US" sz="2400" dirty="0" smtClean="0"/>
              <a:t>Department </a:t>
            </a:r>
            <a:r>
              <a:rPr lang="en-US" sz="2400" dirty="0" smtClean="0"/>
              <a:t>of Commerce,</a:t>
            </a:r>
          </a:p>
          <a:p>
            <a:pPr algn="ctr"/>
            <a:r>
              <a:rPr lang="en-US" sz="2400" dirty="0" err="1" smtClean="0"/>
              <a:t>Annamalai</a:t>
            </a:r>
            <a:r>
              <a:rPr lang="en-US" sz="2400" dirty="0" smtClean="0"/>
              <a:t> University, </a:t>
            </a:r>
            <a:r>
              <a:rPr lang="en-US" sz="2400" dirty="0" err="1" smtClean="0"/>
              <a:t>Annamalainagar</a:t>
            </a:r>
            <a:r>
              <a:rPr lang="en-US" sz="2400" dirty="0" smtClean="0"/>
              <a:t> – 608 002</a:t>
            </a:r>
          </a:p>
          <a:p>
            <a:pPr algn="ctr"/>
            <a:r>
              <a:rPr lang="en-US" sz="2400" dirty="0" smtClean="0"/>
              <a:t>Email </a:t>
            </a:r>
            <a:r>
              <a:rPr lang="en-US" sz="2400" dirty="0" smtClean="0">
                <a:hlinkClick r:id="rId2"/>
              </a:rPr>
              <a:t>dil2691@yahoo.co.in</a:t>
            </a:r>
            <a:r>
              <a:rPr lang="en-US" sz="2400" dirty="0" smtClean="0"/>
              <a:t>   Mob: 09443738926</a:t>
            </a:r>
            <a:endParaRPr lang="en-US" sz="2400"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542288"/>
          </a:xfrm>
        </p:spPr>
        <p:txBody>
          <a:bodyPr>
            <a:normAutofit fontScale="90000"/>
          </a:bodyPr>
          <a:lstStyle/>
          <a:p>
            <a:pPr algn="ctr"/>
            <a:r>
              <a:rPr lang="en-US" dirty="0" smtClean="0"/>
              <a:t>Present Position of Cooperative Administration in Tamil Nadu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types of cooperative societies in the State were under the administrative control of the Registrar of Cooperative Societies till 1955. </a:t>
            </a:r>
          </a:p>
          <a:p>
            <a:r>
              <a:rPr lang="en-US" dirty="0" smtClean="0"/>
              <a:t>From 1956-1957 onwards due to massive expansion in cooperative movement, certain categories of the societies were transferred to the control of the respective heads of department who are designated as the Functional Registrars of these societies. </a:t>
            </a:r>
          </a:p>
          <a:p>
            <a:r>
              <a:rPr lang="en-US" dirty="0" smtClean="0"/>
              <a:t>As on date, there are 15 Functional Registrars besides Registrar of Cooperative Societies. The Registrar of Cooperative Societies remains the authority for interpretation of Cooperative Societies Act and Rules for all types of societies.</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1389888"/>
          </a:xfrm>
        </p:spPr>
        <p:txBody>
          <a:bodyPr>
            <a:normAutofit fontScale="90000"/>
          </a:bodyPr>
          <a:lstStyle/>
          <a:p>
            <a:pPr algn="ctr"/>
            <a:r>
              <a:rPr lang="en-US" dirty="0" smtClean="0"/>
              <a:t>Cooperative Institutions under the Direct control of the Govt. Department</a:t>
            </a:r>
            <a:endParaRPr lang="en-US" dirty="0"/>
          </a:p>
        </p:txBody>
      </p:sp>
      <p:sp>
        <p:nvSpPr>
          <p:cNvPr id="3" name="Content Placeholder 2"/>
          <p:cNvSpPr>
            <a:spLocks noGrp="1"/>
          </p:cNvSpPr>
          <p:nvPr>
            <p:ph idx="1"/>
          </p:nvPr>
        </p:nvSpPr>
        <p:spPr>
          <a:xfrm>
            <a:off x="228600" y="1935480"/>
            <a:ext cx="8763000" cy="4770120"/>
          </a:xfrm>
        </p:spPr>
        <p:txBody>
          <a:bodyPr>
            <a:normAutofit fontScale="70000" lnSpcReduction="20000"/>
          </a:bodyPr>
          <a:lstStyle/>
          <a:p>
            <a:pPr marL="571500" indent="-571500">
              <a:buAutoNum type="romanLcParenBoth"/>
            </a:pPr>
            <a:r>
              <a:rPr lang="en-US" dirty="0" smtClean="0"/>
              <a:t>Cooperative Credit Institutions</a:t>
            </a:r>
          </a:p>
          <a:p>
            <a:pPr lvl="0"/>
            <a:r>
              <a:rPr lang="en-US" sz="1700" i="1" cap="small" dirty="0" smtClean="0">
                <a:hlinkClick r:id="rId2"/>
              </a:rPr>
              <a:t>SHORT TERM CREDIT STRUCTURE</a:t>
            </a:r>
            <a:endParaRPr lang="en-US" sz="1700" i="1" cap="small" dirty="0" smtClean="0"/>
          </a:p>
          <a:p>
            <a:pPr lvl="0"/>
            <a:r>
              <a:rPr lang="en-US" sz="1700" i="1" cap="small" dirty="0" smtClean="0">
                <a:hlinkClick r:id="rId2"/>
              </a:rPr>
              <a:t>LONG TERM CREDIT STRUCTURE</a:t>
            </a:r>
            <a:endParaRPr lang="en-US" sz="1700" i="1" cap="small" dirty="0" smtClean="0"/>
          </a:p>
          <a:p>
            <a:r>
              <a:rPr lang="en-US" sz="1700" i="1" cap="small" dirty="0" smtClean="0">
                <a:hlinkClick r:id="rId2"/>
              </a:rPr>
              <a:t>URBAN COOPERATIVE BANKS (UCB)</a:t>
            </a:r>
            <a:r>
              <a:rPr lang="en-US" sz="1700" b="1" dirty="0" smtClean="0"/>
              <a:t> </a:t>
            </a:r>
            <a:r>
              <a:rPr lang="en-US" b="1" dirty="0" smtClean="0"/>
              <a:t>The Cooperative credit structure in Tamil Nadu comprises of the following:</a:t>
            </a:r>
            <a:endParaRPr lang="en-US" dirty="0" smtClean="0"/>
          </a:p>
          <a:p>
            <a:r>
              <a:rPr lang="en-US" dirty="0" smtClean="0"/>
              <a:t>(A) </a:t>
            </a:r>
            <a:r>
              <a:rPr lang="en-US" b="1" dirty="0" smtClean="0"/>
              <a:t>Short term and medium term credit structure</a:t>
            </a:r>
            <a:r>
              <a:rPr lang="en-US" dirty="0" smtClean="0"/>
              <a:t> consisting of Tamil Nadu State Apex Cooperative Bank at the state level, Central Cooperative Banks at the district level and Primary Agricultural Cooperative Banks at the village level.</a:t>
            </a:r>
          </a:p>
          <a:p>
            <a:r>
              <a:rPr lang="en-US" dirty="0" smtClean="0"/>
              <a:t>(B</a:t>
            </a:r>
            <a:r>
              <a:rPr lang="en-US" b="1" dirty="0" smtClean="0"/>
              <a:t>) Long term rural credit structure</a:t>
            </a:r>
            <a:r>
              <a:rPr lang="en-US" dirty="0" smtClean="0"/>
              <a:t> consisting of Tamil Nadu Cooperative State Agriculture and Rural Development Bank at the state level and Primary Cooperative Agriculture and Rural Development Banks at </a:t>
            </a:r>
            <a:r>
              <a:rPr lang="en-US" dirty="0" err="1" smtClean="0"/>
              <a:t>taluk</a:t>
            </a:r>
            <a:r>
              <a:rPr lang="en-US" dirty="0" smtClean="0"/>
              <a:t>/block level.</a:t>
            </a:r>
          </a:p>
          <a:p>
            <a:r>
              <a:rPr lang="en-US" dirty="0" smtClean="0"/>
              <a:t>(C) </a:t>
            </a:r>
            <a:r>
              <a:rPr lang="en-US" b="1" dirty="0" smtClean="0"/>
              <a:t>Urban credit structure</a:t>
            </a:r>
            <a:r>
              <a:rPr lang="en-US" dirty="0" smtClean="0"/>
              <a:t> comprising of Cooperative Urban Banks located in the urban and semi urban areas and catering to the credit needs of their members and the public.</a:t>
            </a:r>
          </a:p>
          <a:p>
            <a:pPr>
              <a:buNone/>
            </a:pPr>
            <a:r>
              <a:rPr lang="en-US" dirty="0" smtClean="0"/>
              <a:t>(ii) Cooperatives for marketing agricultural produce</a:t>
            </a:r>
          </a:p>
          <a:p>
            <a:pPr>
              <a:buNone/>
            </a:pPr>
            <a:r>
              <a:rPr lang="en-US" dirty="0" smtClean="0"/>
              <a:t>(iii) Consumer Cooperatives.</a:t>
            </a:r>
          </a:p>
          <a:p>
            <a:pPr>
              <a:buNone/>
            </a:pPr>
            <a:r>
              <a:rPr lang="en-US" dirty="0" smtClean="0"/>
              <a:t>(iv) Cooperatives engaged in cooperative education, training and research.</a:t>
            </a:r>
          </a:p>
          <a:p>
            <a:pPr>
              <a:buNone/>
            </a:pPr>
            <a:r>
              <a:rPr lang="en-US" dirty="0" smtClean="0"/>
              <a:t>(v) Special types of Cooperative Societies.</a:t>
            </a:r>
          </a:p>
          <a:p>
            <a:pPr>
              <a:buNone/>
            </a:pPr>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11</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991600" cy="1066800"/>
          </a:xfrm>
        </p:spPr>
        <p:txBody>
          <a:bodyPr>
            <a:normAutofit/>
          </a:bodyPr>
          <a:lstStyle/>
          <a:p>
            <a:pPr algn="ctr"/>
            <a:r>
              <a:rPr lang="en-US" sz="2800" b="1" dirty="0" smtClean="0"/>
              <a:t>COOPERATIVE MARKETING SOCIETIES</a:t>
            </a:r>
            <a:r>
              <a:rPr lang="en-US" sz="2800" dirty="0" smtClean="0"/>
              <a:t/>
            </a:r>
            <a:br>
              <a:rPr lang="en-US" sz="2800" dirty="0" smtClean="0"/>
            </a:br>
            <a:endParaRPr lang="en-US" sz="2800" dirty="0"/>
          </a:p>
        </p:txBody>
      </p:sp>
      <p:sp>
        <p:nvSpPr>
          <p:cNvPr id="3" name="Content Placeholder 2"/>
          <p:cNvSpPr>
            <a:spLocks noGrp="1"/>
          </p:cNvSpPr>
          <p:nvPr>
            <p:ph idx="1"/>
          </p:nvPr>
        </p:nvSpPr>
        <p:spPr>
          <a:xfrm>
            <a:off x="152400" y="1295400"/>
            <a:ext cx="8763000" cy="5257800"/>
          </a:xfrm>
        </p:spPr>
        <p:txBody>
          <a:bodyPr>
            <a:normAutofit fontScale="77500" lnSpcReduction="20000"/>
          </a:bodyPr>
          <a:lstStyle/>
          <a:p>
            <a:r>
              <a:rPr lang="en-US" dirty="0" smtClean="0"/>
              <a:t>The structure of Cooperative Marketing in Tamil Nadu is a two tier structure with the Tamil Nadu Cooperative Marketing Federation (TANFED) at apex level and 110 Primary Cooperative Marketing Societies (CMS) at district/</a:t>
            </a:r>
            <a:r>
              <a:rPr lang="en-US" dirty="0" err="1" smtClean="0"/>
              <a:t>taluk</a:t>
            </a:r>
            <a:r>
              <a:rPr lang="en-US" dirty="0" smtClean="0"/>
              <a:t> levels. Tamil Nadu Cooperative Marketing Federation was established in 1959 and is currently engaged in sale of fertilizers and other inputs through Cooperative Marketing Societies and Primary Agricultural Cooperative Banks. </a:t>
            </a:r>
          </a:p>
          <a:p>
            <a:r>
              <a:rPr lang="en-US" dirty="0" smtClean="0"/>
              <a:t>The federation owns a fertilizer mixing unit at </a:t>
            </a:r>
            <a:r>
              <a:rPr lang="en-US" dirty="0" err="1" smtClean="0"/>
              <a:t>Pamani</a:t>
            </a:r>
            <a:r>
              <a:rPr lang="en-US" dirty="0" smtClean="0"/>
              <a:t> near </a:t>
            </a:r>
            <a:r>
              <a:rPr lang="en-US" dirty="0" err="1" smtClean="0"/>
              <a:t>Mannargudi</a:t>
            </a:r>
            <a:r>
              <a:rPr lang="en-US" dirty="0" smtClean="0"/>
              <a:t> in </a:t>
            </a:r>
            <a:r>
              <a:rPr lang="en-US" dirty="0" err="1" smtClean="0"/>
              <a:t>Tiruvarur</a:t>
            </a:r>
            <a:r>
              <a:rPr lang="en-US" dirty="0" smtClean="0"/>
              <a:t> district. It also operates 38 owned </a:t>
            </a:r>
            <a:r>
              <a:rPr lang="en-US" dirty="0" err="1" smtClean="0"/>
              <a:t>godowns</a:t>
            </a:r>
            <a:r>
              <a:rPr lang="en-US" dirty="0" smtClean="0"/>
              <a:t> with capacity of 28,640 metric </a:t>
            </a:r>
            <a:r>
              <a:rPr lang="en-US" dirty="0" err="1" smtClean="0"/>
              <a:t>tonnes</a:t>
            </a:r>
            <a:r>
              <a:rPr lang="en-US" dirty="0" smtClean="0"/>
              <a:t> and two cold storage </a:t>
            </a:r>
            <a:r>
              <a:rPr lang="en-US" dirty="0" err="1" smtClean="0"/>
              <a:t>godowns</a:t>
            </a:r>
            <a:r>
              <a:rPr lang="en-US" dirty="0" smtClean="0"/>
              <a:t> one at Basin Bridge, Chennai with 1350 metric </a:t>
            </a:r>
            <a:r>
              <a:rPr lang="en-US" dirty="0" err="1" smtClean="0"/>
              <a:t>tonnes</a:t>
            </a:r>
            <a:r>
              <a:rPr lang="en-US" dirty="0" smtClean="0"/>
              <a:t> capacity and the other at </a:t>
            </a:r>
            <a:r>
              <a:rPr lang="en-US" dirty="0" err="1" smtClean="0"/>
              <a:t>Koyambedu</a:t>
            </a:r>
            <a:r>
              <a:rPr lang="en-US" dirty="0" smtClean="0"/>
              <a:t> with 2500 metric </a:t>
            </a:r>
            <a:r>
              <a:rPr lang="en-US" dirty="0" err="1" smtClean="0"/>
              <a:t>tonnes</a:t>
            </a:r>
            <a:r>
              <a:rPr lang="en-US" dirty="0" smtClean="0"/>
              <a:t> capacity. </a:t>
            </a:r>
          </a:p>
          <a:p>
            <a:r>
              <a:rPr lang="en-US" dirty="0" smtClean="0"/>
              <a:t>Tamil Nadu Cooperative Marketing Federation also undertakes price support operations on behalf of National Agricultural Cooperative Marketing Federation for Copra and for commodities like </a:t>
            </a:r>
            <a:r>
              <a:rPr lang="en-US" dirty="0" err="1" smtClean="0"/>
              <a:t>chillies</a:t>
            </a:r>
            <a:r>
              <a:rPr lang="en-US" dirty="0" smtClean="0"/>
              <a:t> as and when ordered by Government. </a:t>
            </a:r>
          </a:p>
          <a:p>
            <a:r>
              <a:rPr lang="en-US" dirty="0" smtClean="0"/>
              <a:t>During 2007-08, </a:t>
            </a:r>
            <a:r>
              <a:rPr lang="en-US" dirty="0" err="1" smtClean="0"/>
              <a:t>upto</a:t>
            </a:r>
            <a:r>
              <a:rPr lang="en-US" dirty="0" smtClean="0"/>
              <a:t> 29.2.2008, Tamil Nadu Cooperative Marketing Federation has distributed chemical fertilizer worth Rs.175.67 </a:t>
            </a:r>
            <a:r>
              <a:rPr lang="en-US" dirty="0" err="1" smtClean="0"/>
              <a:t>crores</a:t>
            </a:r>
            <a:r>
              <a:rPr lang="en-US" dirty="0" smtClean="0"/>
              <a:t>. This is 23% higher than the distribution of Rs.142.30 </a:t>
            </a:r>
            <a:r>
              <a:rPr lang="en-US" dirty="0" err="1" smtClean="0"/>
              <a:t>crores</a:t>
            </a:r>
            <a:r>
              <a:rPr lang="en-US" dirty="0" smtClean="0"/>
              <a:t> during 2006-07.</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Special Types of Marketing Cooperatives in Tamil Nadu</a:t>
            </a:r>
            <a:endParaRPr lang="en-US" dirty="0"/>
          </a:p>
        </p:txBody>
      </p:sp>
      <p:sp>
        <p:nvSpPr>
          <p:cNvPr id="3" name="Content Placeholder 2"/>
          <p:cNvSpPr>
            <a:spLocks noGrp="1"/>
          </p:cNvSpPr>
          <p:nvPr>
            <p:ph idx="1"/>
          </p:nvPr>
        </p:nvSpPr>
        <p:spPr>
          <a:xfrm>
            <a:off x="228600" y="1935480"/>
            <a:ext cx="8686800" cy="4922520"/>
          </a:xfrm>
        </p:spPr>
        <p:txBody>
          <a:bodyPr>
            <a:normAutofit fontScale="70000" lnSpcReduction="20000"/>
          </a:bodyPr>
          <a:lstStyle/>
          <a:p>
            <a:r>
              <a:rPr lang="en-US" dirty="0" smtClean="0"/>
              <a:t>Apart from Tamil Nadu Cooperative Marketing Federation and Cooperative Marketing Societies, there are 3 special types of Cooperative Marketing Societies as detailed below:</a:t>
            </a:r>
          </a:p>
          <a:p>
            <a:pPr>
              <a:buNone/>
            </a:pPr>
            <a:r>
              <a:rPr lang="en-US" u="sng" dirty="0" smtClean="0"/>
              <a:t>1. The </a:t>
            </a:r>
            <a:r>
              <a:rPr lang="en-US" u="sng" dirty="0" err="1" smtClean="0"/>
              <a:t>Nilgiris</a:t>
            </a:r>
            <a:r>
              <a:rPr lang="en-US" u="sng" dirty="0" smtClean="0"/>
              <a:t> Cooperative Marketing Society</a:t>
            </a:r>
            <a:endParaRPr lang="en-US" dirty="0" smtClean="0"/>
          </a:p>
          <a:p>
            <a:r>
              <a:rPr lang="en-US" u="sng" dirty="0" smtClean="0"/>
              <a:t>The </a:t>
            </a:r>
            <a:r>
              <a:rPr lang="en-US" u="sng" dirty="0" err="1" smtClean="0"/>
              <a:t>Nilgiris</a:t>
            </a:r>
            <a:r>
              <a:rPr lang="en-US" u="sng" dirty="0" smtClean="0"/>
              <a:t> Cooperative Marketing Society runs a potato auction yard at </a:t>
            </a:r>
            <a:r>
              <a:rPr lang="en-US" u="sng" dirty="0" err="1" smtClean="0"/>
              <a:t>Mettupalayam</a:t>
            </a:r>
            <a:r>
              <a:rPr lang="en-US" u="sng" dirty="0" smtClean="0"/>
              <a:t> and fertilizer mixtures to meet the specific requirement of selected crops in </a:t>
            </a:r>
            <a:r>
              <a:rPr lang="en-US" u="sng" dirty="0" err="1" smtClean="0"/>
              <a:t>Nilgiris</a:t>
            </a:r>
            <a:r>
              <a:rPr lang="en-US" u="sng" dirty="0" smtClean="0"/>
              <a:t>. It also supplies seed material to its members on demand basis and extends credit supplies as and when required.</a:t>
            </a:r>
          </a:p>
          <a:p>
            <a:endParaRPr lang="en-US" dirty="0" smtClean="0"/>
          </a:p>
          <a:p>
            <a:pPr>
              <a:buNone/>
            </a:pPr>
            <a:r>
              <a:rPr lang="en-US" u="sng" dirty="0" smtClean="0"/>
              <a:t>2. </a:t>
            </a:r>
            <a:r>
              <a:rPr lang="en-US" u="sng" dirty="0" err="1" smtClean="0"/>
              <a:t>Thanjavur</a:t>
            </a:r>
            <a:r>
              <a:rPr lang="en-US" u="sng" dirty="0" smtClean="0"/>
              <a:t> Cooperative Marketing Federation</a:t>
            </a:r>
            <a:endParaRPr lang="en-US" dirty="0" smtClean="0"/>
          </a:p>
          <a:p>
            <a:r>
              <a:rPr lang="en-US" u="sng" dirty="0" err="1" smtClean="0"/>
              <a:t>Thanjavur</a:t>
            </a:r>
            <a:r>
              <a:rPr lang="en-US" u="sng" dirty="0" smtClean="0"/>
              <a:t> Cooperative Marketing Federation is fulfilling the needs of </a:t>
            </a:r>
            <a:r>
              <a:rPr lang="en-US" u="sng" dirty="0" err="1" smtClean="0"/>
              <a:t>Thanjavur</a:t>
            </a:r>
            <a:r>
              <a:rPr lang="en-US" u="sng" dirty="0" smtClean="0"/>
              <a:t>, </a:t>
            </a:r>
            <a:r>
              <a:rPr lang="en-US" u="sng" dirty="0" err="1" smtClean="0"/>
              <a:t>Tiruvarur</a:t>
            </a:r>
            <a:r>
              <a:rPr lang="en-US" u="sng" dirty="0" smtClean="0"/>
              <a:t> and </a:t>
            </a:r>
            <a:r>
              <a:rPr lang="en-US" u="sng" dirty="0" err="1" smtClean="0"/>
              <a:t>Nagapattinam</a:t>
            </a:r>
            <a:r>
              <a:rPr lang="en-US" u="sng" dirty="0" smtClean="0"/>
              <a:t> districts through 12 Primary Marketing Societies affiliated to it. These societies act independently from the Tamil Nadu Cooperative Marketing Federation.</a:t>
            </a:r>
          </a:p>
          <a:p>
            <a:endParaRPr lang="en-US" dirty="0" smtClean="0"/>
          </a:p>
          <a:p>
            <a:pPr>
              <a:buNone/>
            </a:pPr>
            <a:r>
              <a:rPr lang="en-US" u="sng" dirty="0" smtClean="0"/>
              <a:t>3. </a:t>
            </a:r>
            <a:r>
              <a:rPr lang="en-US" u="sng" dirty="0" err="1" smtClean="0"/>
              <a:t>Tudiyalur</a:t>
            </a:r>
            <a:r>
              <a:rPr lang="en-US" u="sng" dirty="0" smtClean="0"/>
              <a:t> Cooperative Agricultural Service Society</a:t>
            </a:r>
            <a:endParaRPr lang="en-US" dirty="0" smtClean="0"/>
          </a:p>
          <a:p>
            <a:r>
              <a:rPr lang="en-US" u="sng" dirty="0" smtClean="0"/>
              <a:t>This society is engaged in the production and distribution of seeds, distribution of fertilizers, pesticides and agricultural implements to the farmers. It also provides credit to its members on demand.</a:t>
            </a:r>
            <a:endParaRPr lang="en-US" dirty="0" smtClean="0"/>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13</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991600" cy="743712"/>
          </a:xfrm>
        </p:spPr>
        <p:txBody>
          <a:bodyPr>
            <a:normAutofit fontScale="90000"/>
          </a:bodyPr>
          <a:lstStyle/>
          <a:p>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b="1" u="sng" dirty="0" smtClean="0"/>
              <a:t/>
            </a:r>
            <a:br>
              <a:rPr lang="en-US" b="1" u="sng" dirty="0" smtClean="0"/>
            </a:br>
            <a:r>
              <a:rPr lang="en-US" dirty="0" smtClean="0"/>
              <a:t/>
            </a:r>
            <a:br>
              <a:rPr lang="en-US" dirty="0" smtClean="0"/>
            </a:br>
            <a:r>
              <a:rPr lang="en-US" dirty="0" smtClean="0"/>
              <a:t>Functions of Marketing Societies in TN</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Functions of Cooperative Marketing Societies</a:t>
            </a:r>
            <a:endParaRPr lang="en-US" dirty="0" smtClean="0"/>
          </a:p>
          <a:p>
            <a:r>
              <a:rPr lang="en-US" u="sng" dirty="0" smtClean="0"/>
              <a:t>(</a:t>
            </a:r>
            <a:r>
              <a:rPr lang="en-US" u="sng" dirty="0" err="1" smtClean="0"/>
              <a:t>i</a:t>
            </a:r>
            <a:r>
              <a:rPr lang="en-US" u="sng" dirty="0" smtClean="0"/>
              <a:t>) Marketing of Agricultural Produce</a:t>
            </a:r>
            <a:endParaRPr lang="en-US" dirty="0" smtClean="0"/>
          </a:p>
          <a:p>
            <a:r>
              <a:rPr lang="en-US" u="sng" dirty="0" smtClean="0"/>
              <a:t>(b) Engaging in purchase, process and sale of agricultural produce. The processed products are also sold through consumer cooperative stores.</a:t>
            </a:r>
            <a:endParaRPr lang="en-US" dirty="0" smtClean="0"/>
          </a:p>
          <a:p>
            <a:r>
              <a:rPr lang="en-US" u="sng" dirty="0" smtClean="0"/>
              <a:t>(ii) Linking of credit with Marketing</a:t>
            </a:r>
            <a:endParaRPr lang="en-US" dirty="0" smtClean="0"/>
          </a:p>
          <a:p>
            <a:r>
              <a:rPr lang="en-US" u="sng" dirty="0" smtClean="0"/>
              <a:t>(iii) Linking of Consumer Cooperative Stores with Marketing</a:t>
            </a:r>
            <a:endParaRPr lang="en-US" dirty="0" smtClean="0"/>
          </a:p>
          <a:p>
            <a:r>
              <a:rPr lang="en-US" u="sng" dirty="0" smtClean="0"/>
              <a:t>(iv) Issue of Produce Pledge Loan</a:t>
            </a:r>
            <a:endParaRPr lang="en-US" dirty="0" smtClean="0"/>
          </a:p>
          <a:p>
            <a:r>
              <a:rPr lang="en-US" u="sng" dirty="0" smtClean="0"/>
              <a:t>(v) Processing of and value addition to agricultural produce</a:t>
            </a:r>
            <a:endParaRPr lang="en-US" dirty="0" smtClean="0"/>
          </a:p>
          <a:p>
            <a:r>
              <a:rPr lang="en-US" u="sng" dirty="0" smtClean="0"/>
              <a:t>(vi) Procurement of Copra under price support scheme</a:t>
            </a:r>
            <a:endParaRPr lang="en-US" dirty="0" smtClean="0"/>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915400" cy="1066800"/>
          </a:xfrm>
        </p:spPr>
        <p:txBody>
          <a:bodyPr>
            <a:normAutofit fontScale="90000"/>
          </a:bodyPr>
          <a:lstStyle/>
          <a:p>
            <a:r>
              <a:rPr lang="en-US" dirty="0" smtClean="0"/>
              <a:t>Consumer Cooperative Societies in TN</a:t>
            </a:r>
            <a:endParaRPr lang="en-US" dirty="0"/>
          </a:p>
        </p:txBody>
      </p:sp>
      <p:sp>
        <p:nvSpPr>
          <p:cNvPr id="3" name="Content Placeholder 2"/>
          <p:cNvSpPr>
            <a:spLocks noGrp="1"/>
          </p:cNvSpPr>
          <p:nvPr>
            <p:ph idx="1"/>
          </p:nvPr>
        </p:nvSpPr>
        <p:spPr>
          <a:xfrm>
            <a:off x="152400" y="1447800"/>
            <a:ext cx="8763000" cy="5410200"/>
          </a:xfrm>
        </p:spPr>
        <p:txBody>
          <a:bodyPr>
            <a:normAutofit fontScale="92500" lnSpcReduction="20000"/>
          </a:bodyPr>
          <a:lstStyle/>
          <a:p>
            <a:r>
              <a:rPr lang="en-US" u="sng" dirty="0" smtClean="0"/>
              <a:t>The consumer cooperatives in Tamil Nadu comprises of three tiers:</a:t>
            </a:r>
            <a:endParaRPr lang="en-US" dirty="0" smtClean="0"/>
          </a:p>
          <a:p>
            <a:r>
              <a:rPr lang="en-US" u="sng" dirty="0" err="1" smtClean="0"/>
              <a:t>i</a:t>
            </a:r>
            <a:r>
              <a:rPr lang="en-US" u="sng" dirty="0" smtClean="0"/>
              <a:t>. Tamil Nadu Consumer Cooperative Federation (at the apex level)</a:t>
            </a:r>
            <a:endParaRPr lang="en-US" dirty="0" smtClean="0"/>
          </a:p>
          <a:p>
            <a:r>
              <a:rPr lang="en-US" u="sng" dirty="0" smtClean="0"/>
              <a:t>ii. Cooperative Wholesale Stores (at the district level) and</a:t>
            </a:r>
            <a:endParaRPr lang="en-US" dirty="0" smtClean="0"/>
          </a:p>
          <a:p>
            <a:r>
              <a:rPr lang="en-US" u="sng" dirty="0" smtClean="0"/>
              <a:t>iii. Primary Cooperative Stores (at the grass root level)</a:t>
            </a:r>
            <a:endParaRPr lang="en-US" dirty="0" smtClean="0"/>
          </a:p>
          <a:p>
            <a:r>
              <a:rPr lang="en-US" u="sng" dirty="0" smtClean="0"/>
              <a:t>(</a:t>
            </a:r>
            <a:r>
              <a:rPr lang="en-US" u="sng" dirty="0" err="1" smtClean="0"/>
              <a:t>i</a:t>
            </a:r>
            <a:r>
              <a:rPr lang="en-US" u="sng" dirty="0" smtClean="0"/>
              <a:t>) Tamil Nadu Consumer Cooperative Federation</a:t>
            </a:r>
            <a:endParaRPr lang="en-US" dirty="0" smtClean="0"/>
          </a:p>
          <a:p>
            <a:pPr>
              <a:buNone/>
            </a:pPr>
            <a:r>
              <a:rPr lang="en-US" dirty="0" smtClean="0"/>
              <a:t>         Tamil Nadu Consumer Cooperative Federation at Chennai is the apex body. It procures paper and other stationery material in bulk and distributes them to the district cooperative wholesale stores, primary cooperative stores and cooperative printing presses. </a:t>
            </a:r>
          </a:p>
          <a:p>
            <a:pPr>
              <a:buNone/>
            </a:pPr>
            <a:r>
              <a:rPr lang="en-US" dirty="0" smtClean="0"/>
              <a:t>         The Federation also purchases crackers during the festival season and distributes them to the cooperative wholesale stores and primary agricultural cooperative banks for sale to the general public.</a:t>
            </a:r>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 Cooperative Wholesale Stores</a:t>
            </a:r>
            <a:endParaRPr lang="en-US" dirty="0"/>
          </a:p>
        </p:txBody>
      </p:sp>
      <p:sp>
        <p:nvSpPr>
          <p:cNvPr id="3" name="Content Placeholder 2"/>
          <p:cNvSpPr>
            <a:spLocks noGrp="1"/>
          </p:cNvSpPr>
          <p:nvPr>
            <p:ph idx="1"/>
          </p:nvPr>
        </p:nvSpPr>
        <p:spPr>
          <a:xfrm>
            <a:off x="304800" y="1935480"/>
            <a:ext cx="8534400" cy="4693920"/>
          </a:xfrm>
        </p:spPr>
        <p:txBody>
          <a:bodyPr>
            <a:normAutofit fontScale="70000" lnSpcReduction="20000"/>
          </a:bodyPr>
          <a:lstStyle/>
          <a:p>
            <a:pPr>
              <a:buNone/>
            </a:pPr>
            <a:r>
              <a:rPr lang="en-US" dirty="0" smtClean="0"/>
              <a:t>              At present 34 cooperative wholesale stores are functioning in Tamil Nadu. They are engaged in transporting the essential commodities from the Tamil Nadu Civil Supplies Corporation </a:t>
            </a:r>
            <a:r>
              <a:rPr lang="en-US" dirty="0" err="1" smtClean="0"/>
              <a:t>godowns</a:t>
            </a:r>
            <a:r>
              <a:rPr lang="en-US" dirty="0" smtClean="0"/>
              <a:t> as lead societies and deliver them to the public distribution system outlets run by cooperative societies. </a:t>
            </a:r>
          </a:p>
          <a:p>
            <a:pPr>
              <a:buNone/>
            </a:pPr>
            <a:r>
              <a:rPr lang="en-US" dirty="0" smtClean="0"/>
              <a:t>             The wholesale stores also procure consumer goods in bulk directly from the producing </a:t>
            </a:r>
            <a:r>
              <a:rPr lang="en-US" dirty="0" err="1" smtClean="0"/>
              <a:t>centres</a:t>
            </a:r>
            <a:r>
              <a:rPr lang="en-US" dirty="0" smtClean="0"/>
              <a:t>, manufacturers and the marketing societies and offer the same to the consumers at reasonable prices.</a:t>
            </a:r>
          </a:p>
          <a:p>
            <a:r>
              <a:rPr lang="en-US" dirty="0" smtClean="0"/>
              <a:t>During the year 2007–08, the cooperative wholesale stores had transacted business to the tune of Rs. 1,015.71 </a:t>
            </a:r>
            <a:r>
              <a:rPr lang="en-US" dirty="0" err="1" smtClean="0"/>
              <a:t>crores</a:t>
            </a:r>
            <a:r>
              <a:rPr lang="en-US" dirty="0" smtClean="0"/>
              <a:t> on both controlled and non controlled commodities. In the year 2008–09, it is expected that the turnover will touch Rs.1,100 </a:t>
            </a:r>
            <a:r>
              <a:rPr lang="en-US" dirty="0" err="1" smtClean="0"/>
              <a:t>crores</a:t>
            </a:r>
            <a:r>
              <a:rPr lang="en-US" dirty="0" smtClean="0"/>
              <a:t>. </a:t>
            </a:r>
          </a:p>
          <a:p>
            <a:r>
              <a:rPr lang="en-US" dirty="0" smtClean="0"/>
              <a:t>A high level committee has been constituted by the Government to identify the cause for the sickness of the five huge loss making Stores viz., </a:t>
            </a:r>
            <a:r>
              <a:rPr lang="en-US" dirty="0" err="1" smtClean="0"/>
              <a:t>Triplicane</a:t>
            </a:r>
            <a:r>
              <a:rPr lang="en-US" dirty="0" smtClean="0"/>
              <a:t> Urban Cooperative Society, Park Town Cooperative Wholesale Stores, Chennai, Madurai </a:t>
            </a:r>
            <a:r>
              <a:rPr lang="en-US" dirty="0" err="1" smtClean="0"/>
              <a:t>Pandian</a:t>
            </a:r>
            <a:r>
              <a:rPr lang="en-US" dirty="0" smtClean="0"/>
              <a:t> Cooperative Wholesale Stores, </a:t>
            </a:r>
            <a:r>
              <a:rPr lang="en-US" dirty="0" err="1" smtClean="0"/>
              <a:t>Trichy</a:t>
            </a:r>
            <a:r>
              <a:rPr lang="en-US" dirty="0" smtClean="0"/>
              <a:t> </a:t>
            </a:r>
            <a:r>
              <a:rPr lang="en-US" dirty="0" err="1" smtClean="0"/>
              <a:t>Chinthamani</a:t>
            </a:r>
            <a:r>
              <a:rPr lang="en-US" dirty="0" smtClean="0"/>
              <a:t> Cooperative Wholesale Stores and Coimbatore </a:t>
            </a:r>
            <a:r>
              <a:rPr lang="en-US" dirty="0" err="1" smtClean="0"/>
              <a:t>Chinthamani</a:t>
            </a:r>
            <a:r>
              <a:rPr lang="en-US" dirty="0" smtClean="0"/>
              <a:t> Cooperative Wholesale Stores and to suggest ways and means to rehabilitate these wholesale stores and to monitor their proper functioning</a:t>
            </a:r>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Primary Consumer Cooperatives</a:t>
            </a:r>
            <a:endParaRPr lang="en-US" dirty="0"/>
          </a:p>
        </p:txBody>
      </p:sp>
      <p:sp>
        <p:nvSpPr>
          <p:cNvPr id="3" name="Content Placeholder 2"/>
          <p:cNvSpPr>
            <a:spLocks noGrp="1"/>
          </p:cNvSpPr>
          <p:nvPr>
            <p:ph idx="1"/>
          </p:nvPr>
        </p:nvSpPr>
        <p:spPr/>
        <p:txBody>
          <a:bodyPr/>
          <a:lstStyle/>
          <a:p>
            <a:r>
              <a:rPr lang="en-US" dirty="0" smtClean="0"/>
              <a:t>As on date, 3550 primary cooperative stores including students’ cooperative stores at base level are functioning in Tamil Nadu. </a:t>
            </a:r>
          </a:p>
          <a:p>
            <a:r>
              <a:rPr lang="en-US" dirty="0" smtClean="0"/>
              <a:t>These primary cooperative stores are engaged in the distribution of quality consumer goods at reasonable prices, besides functioning as outlets for distribution of essential commodities under Public Distribution System.</a:t>
            </a:r>
          </a:p>
          <a:p>
            <a:r>
              <a:rPr lang="en-US" dirty="0" smtClean="0"/>
              <a:t>During the year 2007-08, consumer cooperatives achieved retail sales to the tune of Rs. 318.93 </a:t>
            </a:r>
            <a:r>
              <a:rPr lang="en-US" dirty="0" err="1" smtClean="0"/>
              <a:t>crores</a:t>
            </a:r>
            <a:r>
              <a:rPr lang="en-US" dirty="0" smtClean="0"/>
              <a:t>.</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17</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r>
              <a:rPr lang="en-US" dirty="0" smtClean="0"/>
              <a:t>Special Types of cooperatives in TN</a:t>
            </a:r>
            <a:endParaRPr lang="en-US" dirty="0"/>
          </a:p>
        </p:txBody>
      </p:sp>
      <p:sp>
        <p:nvSpPr>
          <p:cNvPr id="3" name="Content Placeholder 2"/>
          <p:cNvSpPr>
            <a:spLocks noGrp="1"/>
          </p:cNvSpPr>
          <p:nvPr>
            <p:ph idx="1"/>
          </p:nvPr>
        </p:nvSpPr>
        <p:spPr>
          <a:xfrm>
            <a:off x="228600" y="1752600"/>
            <a:ext cx="8686800" cy="4953000"/>
          </a:xfrm>
        </p:spPr>
        <p:txBody>
          <a:bodyPr>
            <a:normAutofit fontScale="47500" lnSpcReduction="20000"/>
          </a:bodyPr>
          <a:lstStyle/>
          <a:p>
            <a:pPr>
              <a:buNone/>
            </a:pPr>
            <a:r>
              <a:rPr lang="en-US" dirty="0" smtClean="0"/>
              <a:t>1. Cooperative Printing Press</a:t>
            </a:r>
          </a:p>
          <a:p>
            <a:r>
              <a:rPr lang="en-US" dirty="0" smtClean="0"/>
              <a:t>There are 26 cooperative printing press in our State with a total membership of 12645 with share capital of Rs. 2.09 </a:t>
            </a:r>
            <a:r>
              <a:rPr lang="en-US" dirty="0" err="1" smtClean="0"/>
              <a:t>crores</a:t>
            </a:r>
            <a:r>
              <a:rPr lang="en-US" dirty="0" smtClean="0"/>
              <a:t>. They fulfill the printing needs of all cooperatives, Government, quasi-Government and general public.</a:t>
            </a:r>
          </a:p>
          <a:p>
            <a:pPr>
              <a:buNone/>
            </a:pPr>
            <a:r>
              <a:rPr lang="en-US" dirty="0" smtClean="0"/>
              <a:t>2. Salt Workers Cooperative Production and Sale Societies</a:t>
            </a:r>
          </a:p>
          <a:p>
            <a:r>
              <a:rPr lang="en-US" dirty="0" smtClean="0"/>
              <a:t>In our State 10 Salt Workers’ Cooperative Production and Sale Societies are functioning at present. Out of these, 5 societies are functioning exclusively for the welfare of </a:t>
            </a:r>
            <a:r>
              <a:rPr lang="en-US" dirty="0" err="1" smtClean="0"/>
              <a:t>Adi</a:t>
            </a:r>
            <a:r>
              <a:rPr lang="en-US" dirty="0" smtClean="0"/>
              <a:t> </a:t>
            </a:r>
            <a:r>
              <a:rPr lang="en-US" dirty="0" err="1" smtClean="0"/>
              <a:t>Dravida</a:t>
            </a:r>
            <a:r>
              <a:rPr lang="en-US" dirty="0" smtClean="0"/>
              <a:t> members. </a:t>
            </a:r>
          </a:p>
          <a:p>
            <a:pPr>
              <a:buNone/>
            </a:pPr>
            <a:r>
              <a:rPr lang="en-US" dirty="0" smtClean="0"/>
              <a:t>3. </a:t>
            </a:r>
            <a:r>
              <a:rPr lang="en-US" dirty="0" err="1" smtClean="0"/>
              <a:t>Labour</a:t>
            </a:r>
            <a:r>
              <a:rPr lang="en-US" dirty="0" smtClean="0"/>
              <a:t> Contract Cooperative Societies</a:t>
            </a:r>
          </a:p>
          <a:p>
            <a:r>
              <a:rPr lang="en-US" dirty="0" smtClean="0"/>
              <a:t>As of now, 115 </a:t>
            </a:r>
            <a:r>
              <a:rPr lang="en-US" dirty="0" err="1" smtClean="0"/>
              <a:t>Labour</a:t>
            </a:r>
            <a:r>
              <a:rPr lang="en-US" dirty="0" smtClean="0"/>
              <a:t> Contract Cooperative Societies are functioning in our State with a total membership of 34,431 </a:t>
            </a:r>
            <a:r>
              <a:rPr lang="en-US" dirty="0" err="1" smtClean="0"/>
              <a:t>labourers</a:t>
            </a:r>
            <a:r>
              <a:rPr lang="en-US" dirty="0" smtClean="0"/>
              <a:t>. </a:t>
            </a:r>
          </a:p>
          <a:p>
            <a:pPr>
              <a:buNone/>
            </a:pPr>
            <a:r>
              <a:rPr lang="en-US" dirty="0" smtClean="0"/>
              <a:t>4. Barbers and </a:t>
            </a:r>
            <a:r>
              <a:rPr lang="en-US" dirty="0" err="1" smtClean="0"/>
              <a:t>Washermen</a:t>
            </a:r>
            <a:r>
              <a:rPr lang="en-US" dirty="0" smtClean="0"/>
              <a:t> Cooperative Societies</a:t>
            </a:r>
          </a:p>
          <a:p>
            <a:r>
              <a:rPr lang="en-US" dirty="0" smtClean="0"/>
              <a:t>In our State, six Barber Cooperative Societies and three </a:t>
            </a:r>
            <a:r>
              <a:rPr lang="en-US" dirty="0" err="1" smtClean="0"/>
              <a:t>Washermen</a:t>
            </a:r>
            <a:r>
              <a:rPr lang="en-US" dirty="0" smtClean="0"/>
              <a:t> Cooperative Societies are functioning with the object of improving the conditions of barbers and </a:t>
            </a:r>
            <a:r>
              <a:rPr lang="en-US" dirty="0" err="1" smtClean="0"/>
              <a:t>washermen</a:t>
            </a:r>
            <a:r>
              <a:rPr lang="en-US" dirty="0" smtClean="0"/>
              <a:t> who belong to the economically weaker sections.</a:t>
            </a:r>
          </a:p>
          <a:p>
            <a:pPr>
              <a:buNone/>
            </a:pPr>
            <a:r>
              <a:rPr lang="en-US" dirty="0" smtClean="0"/>
              <a:t>5. Large Sized Multi-Purpose Cooperative Societies (LAMPS)</a:t>
            </a:r>
          </a:p>
          <a:p>
            <a:r>
              <a:rPr lang="en-US" dirty="0" smtClean="0"/>
              <a:t>At present 17 LAMP cooperative societies under Integrated Tribal Development </a:t>
            </a:r>
            <a:r>
              <a:rPr lang="en-US" dirty="0" err="1" smtClean="0"/>
              <a:t>Programme</a:t>
            </a:r>
            <a:r>
              <a:rPr lang="en-US" dirty="0" smtClean="0"/>
              <a:t> areas and two societies under non-Integrated Tribal Development </a:t>
            </a:r>
            <a:r>
              <a:rPr lang="en-US" dirty="0" err="1" smtClean="0"/>
              <a:t>Programme</a:t>
            </a:r>
            <a:r>
              <a:rPr lang="en-US" dirty="0" smtClean="0"/>
              <a:t> areas are functioning in the State. These societies provide single window service for production credit, consumption credit, supply of agricultural inputs, marketing of agriculture produce, collection and marketing of minor forest produce and supply of essential commodities under Public Distribution System to the </a:t>
            </a:r>
            <a:r>
              <a:rPr lang="en-US" dirty="0" err="1" smtClean="0"/>
              <a:t>Tribals</a:t>
            </a:r>
            <a:r>
              <a:rPr lang="en-US" dirty="0" smtClean="0"/>
              <a:t>.</a:t>
            </a:r>
          </a:p>
          <a:p>
            <a:r>
              <a:rPr lang="en-US" dirty="0" smtClean="0"/>
              <a:t>These societies have 81955 tribal members and 9364 non-tribal members. In order to enable the </a:t>
            </a:r>
            <a:r>
              <a:rPr lang="en-US" dirty="0" err="1" smtClean="0"/>
              <a:t>Tribals</a:t>
            </a:r>
            <a:r>
              <a:rPr lang="en-US" dirty="0" smtClean="0"/>
              <a:t> to undertake agricultural operations, LAMP societies provide short term loans for cultivation and medium term loans for allied activities of agriculture. An amount of Rs. 90 </a:t>
            </a:r>
            <a:r>
              <a:rPr lang="en-US" dirty="0" err="1" smtClean="0"/>
              <a:t>lakhs</a:t>
            </a:r>
            <a:r>
              <a:rPr lang="en-US" dirty="0" smtClean="0"/>
              <a:t> each for the year 2006-07 and 2007-08 has been sanctioned by the Government as subsidy to these LAMP societies for the above purposes. Presently most of these LAMP societies are not healthy.</a:t>
            </a:r>
          </a:p>
          <a:p>
            <a:r>
              <a:rPr lang="en-US" dirty="0" smtClean="0"/>
              <a:t>The Government took special efforts during 2007 – 08 to rejuvenate LAMP societies in </a:t>
            </a:r>
            <a:r>
              <a:rPr lang="en-US" dirty="0" err="1" smtClean="0"/>
              <a:t>Kolli</a:t>
            </a:r>
            <a:r>
              <a:rPr lang="en-US" dirty="0" smtClean="0"/>
              <a:t> Hills area by infusing funds, increasing lending activities and taking up marketing of tapioca directly to the mills, it being the major produce in that area. In the process, besides increasing turnover and profits, higher price for tapioca to the tribal farmers could be ensured on a sustainable basis.</a:t>
            </a:r>
          </a:p>
          <a:p>
            <a:r>
              <a:rPr lang="en-US" b="1" dirty="0" smtClean="0"/>
              <a:t>This experiment will be repeated in other LAMP societies to improve their performance during 2008-09.</a:t>
            </a:r>
            <a:endParaRPr lang="en-US" dirty="0" smtClean="0"/>
          </a:p>
          <a:p>
            <a:r>
              <a:rPr lang="en-US" dirty="0" smtClean="0"/>
              <a:t>Other type of societies</a:t>
            </a:r>
          </a:p>
          <a:p>
            <a:pPr>
              <a:buNone/>
            </a:pPr>
            <a:r>
              <a:rPr lang="en-US" dirty="0" smtClean="0"/>
              <a:t>6.  There are 35 Cooperative canteens  functioning for providing food at economic cost to students, workers and staff of various institutions.</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18</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915400" cy="667512"/>
          </a:xfrm>
        </p:spPr>
        <p:txBody>
          <a:bodyPr>
            <a:normAutofit fontScale="90000"/>
          </a:bodyPr>
          <a:lstStyle/>
          <a:p>
            <a:r>
              <a:rPr lang="en-US" dirty="0" err="1" smtClean="0"/>
              <a:t>Coop.s</a:t>
            </a:r>
            <a:r>
              <a:rPr lang="en-US" dirty="0" smtClean="0"/>
              <a:t> and Public Distribution System</a:t>
            </a:r>
            <a:endParaRPr lang="en-US" dirty="0"/>
          </a:p>
        </p:txBody>
      </p:sp>
      <p:sp>
        <p:nvSpPr>
          <p:cNvPr id="3" name="Content Placeholder 2"/>
          <p:cNvSpPr>
            <a:spLocks noGrp="1"/>
          </p:cNvSpPr>
          <p:nvPr>
            <p:ph idx="1"/>
          </p:nvPr>
        </p:nvSpPr>
        <p:spPr>
          <a:xfrm>
            <a:off x="228600" y="1447800"/>
            <a:ext cx="8458200" cy="5181600"/>
          </a:xfrm>
        </p:spPr>
        <p:txBody>
          <a:bodyPr>
            <a:normAutofit fontScale="92500" lnSpcReduction="10000"/>
          </a:bodyPr>
          <a:lstStyle/>
          <a:p>
            <a:r>
              <a:rPr lang="en-US" dirty="0" smtClean="0"/>
              <a:t>Cooperatives run 21630 fair price shops which accounts for 93% of the Public Distribution System outlets. These shops are run by 5060 cooperative societies comprising of 86 lead societies, 4540 link societies and 434 self lifting societies. </a:t>
            </a:r>
          </a:p>
          <a:p>
            <a:r>
              <a:rPr lang="en-US" dirty="0" smtClean="0"/>
              <a:t>In addition to this the cooperatives are also running 5898 part time fair price shops to serve the families in far-flung and remote areas and 36 mobile fair price shops to serve the people in hilly areas to deliver essential commodities at the door steps of people. </a:t>
            </a:r>
          </a:p>
          <a:p>
            <a:r>
              <a:rPr lang="en-US" dirty="0" smtClean="0"/>
              <a:t>At present 266 kerosene bunks are also run by cooperatives in order to streamline the distribution of kerosene. </a:t>
            </a:r>
          </a:p>
          <a:p>
            <a:r>
              <a:rPr lang="en-US" dirty="0" smtClean="0"/>
              <a:t>During the year 2006-07 and 2007-08 an amount of Rs. 97.05 </a:t>
            </a:r>
            <a:r>
              <a:rPr lang="en-US" dirty="0" err="1" smtClean="0"/>
              <a:t>crores</a:t>
            </a:r>
            <a:r>
              <a:rPr lang="en-US" dirty="0" smtClean="0"/>
              <a:t> and Rs.106.90 </a:t>
            </a:r>
            <a:r>
              <a:rPr lang="en-US" dirty="0" err="1" smtClean="0"/>
              <a:t>crores</a:t>
            </a:r>
            <a:r>
              <a:rPr lang="en-US" dirty="0" smtClean="0"/>
              <a:t> respectively have been sanctioned to the cooperatives as subsidy.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19</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Principles of Cooperation</a:t>
            </a:r>
            <a:endParaRPr lang="en-US" dirty="0"/>
          </a:p>
        </p:txBody>
      </p:sp>
      <p:sp>
        <p:nvSpPr>
          <p:cNvPr id="3" name="Content Placeholder 2"/>
          <p:cNvSpPr>
            <a:spLocks noGrp="1"/>
          </p:cNvSpPr>
          <p:nvPr>
            <p:ph idx="1"/>
          </p:nvPr>
        </p:nvSpPr>
        <p:spPr>
          <a:xfrm>
            <a:off x="457200" y="1935480"/>
            <a:ext cx="8458200" cy="4617720"/>
          </a:xfrm>
        </p:spPr>
        <p:txBody>
          <a:bodyPr>
            <a:normAutofit fontScale="85000" lnSpcReduction="20000"/>
          </a:bodyPr>
          <a:lstStyle/>
          <a:p>
            <a:r>
              <a:rPr lang="en-US" dirty="0" smtClean="0"/>
              <a:t>This list became one of the first sets of cooperative principles, characteristics that distinguish cooperatives from non-cooperative business entities.</a:t>
            </a:r>
          </a:p>
          <a:p>
            <a:r>
              <a:rPr lang="en-US" dirty="0" smtClean="0"/>
              <a:t>Open membership</a:t>
            </a:r>
          </a:p>
          <a:p>
            <a:r>
              <a:rPr lang="en-US" dirty="0" smtClean="0"/>
              <a:t>One member, one vote</a:t>
            </a:r>
          </a:p>
          <a:p>
            <a:r>
              <a:rPr lang="en-US" dirty="0" smtClean="0"/>
              <a:t>Cash trading</a:t>
            </a:r>
          </a:p>
          <a:p>
            <a:r>
              <a:rPr lang="en-US" dirty="0" smtClean="0"/>
              <a:t>Membership education</a:t>
            </a:r>
          </a:p>
          <a:p>
            <a:r>
              <a:rPr lang="en-US" dirty="0" smtClean="0"/>
              <a:t>Political and religious neutrality</a:t>
            </a:r>
          </a:p>
          <a:p>
            <a:r>
              <a:rPr lang="en-US" dirty="0" smtClean="0"/>
              <a:t>No unusual risk assumption</a:t>
            </a:r>
          </a:p>
          <a:p>
            <a:r>
              <a:rPr lang="en-US" dirty="0" smtClean="0"/>
              <a:t>Limitation on the number of shares owned</a:t>
            </a:r>
          </a:p>
          <a:p>
            <a:r>
              <a:rPr lang="en-US" dirty="0" smtClean="0"/>
              <a:t>Limited interest on stock</a:t>
            </a:r>
          </a:p>
          <a:p>
            <a:r>
              <a:rPr lang="en-US" dirty="0" smtClean="0"/>
              <a:t>Goods sold at regular retail prices</a:t>
            </a:r>
          </a:p>
          <a:p>
            <a:r>
              <a:rPr lang="en-US" dirty="0" smtClean="0"/>
              <a:t>Net margins distributed according to patronage</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Public Distribution System</a:t>
            </a:r>
            <a:endParaRPr lang="en-US" dirty="0"/>
          </a:p>
        </p:txBody>
      </p:sp>
      <p:sp>
        <p:nvSpPr>
          <p:cNvPr id="3" name="Content Placeholder 2"/>
          <p:cNvSpPr>
            <a:spLocks noGrp="1"/>
          </p:cNvSpPr>
          <p:nvPr>
            <p:ph idx="1"/>
          </p:nvPr>
        </p:nvSpPr>
        <p:spPr>
          <a:xfrm>
            <a:off x="457200" y="1524000"/>
            <a:ext cx="8229600" cy="4800600"/>
          </a:xfrm>
        </p:spPr>
        <p:txBody>
          <a:bodyPr>
            <a:normAutofit fontScale="77500" lnSpcReduction="20000"/>
          </a:bodyPr>
          <a:lstStyle/>
          <a:p>
            <a:r>
              <a:rPr lang="en-US" dirty="0" smtClean="0"/>
              <a:t>Control of price and sale of non controlled commodities in Public Distribution System outlets</a:t>
            </a:r>
          </a:p>
          <a:p>
            <a:r>
              <a:rPr lang="en-US" dirty="0" smtClean="0"/>
              <a:t>Supply of Electronic Weighing Machines</a:t>
            </a:r>
          </a:p>
          <a:p>
            <a:r>
              <a:rPr lang="en-US" dirty="0" smtClean="0"/>
              <a:t>Revision of Pay Scales to the Employees of fair price shops</a:t>
            </a:r>
          </a:p>
          <a:p>
            <a:r>
              <a:rPr lang="en-US" dirty="0" smtClean="0"/>
              <a:t>Sale of </a:t>
            </a:r>
            <a:r>
              <a:rPr lang="en-US" dirty="0" err="1" smtClean="0"/>
              <a:t>Ooty</a:t>
            </a:r>
            <a:r>
              <a:rPr lang="en-US" dirty="0" smtClean="0"/>
              <a:t> Tea</a:t>
            </a:r>
          </a:p>
          <a:p>
            <a:r>
              <a:rPr lang="en-US" dirty="0" smtClean="0"/>
              <a:t>Sale of </a:t>
            </a:r>
            <a:r>
              <a:rPr lang="en-US" dirty="0" err="1" smtClean="0"/>
              <a:t>Iodised</a:t>
            </a:r>
            <a:r>
              <a:rPr lang="en-US" dirty="0" smtClean="0"/>
              <a:t> Salt</a:t>
            </a:r>
          </a:p>
          <a:p>
            <a:r>
              <a:rPr lang="en-US" dirty="0" smtClean="0"/>
              <a:t>Sale of </a:t>
            </a:r>
            <a:r>
              <a:rPr lang="en-US" dirty="0" err="1" smtClean="0"/>
              <a:t>Khadi</a:t>
            </a:r>
            <a:r>
              <a:rPr lang="en-US" dirty="0" smtClean="0"/>
              <a:t> Products</a:t>
            </a:r>
          </a:p>
          <a:p>
            <a:r>
              <a:rPr lang="en-US" dirty="0" smtClean="0"/>
              <a:t>Government has announced that soap products of Tamil Nadu </a:t>
            </a:r>
            <a:r>
              <a:rPr lang="en-US" dirty="0" err="1" smtClean="0"/>
              <a:t>Khadi</a:t>
            </a:r>
            <a:r>
              <a:rPr lang="en-US" dirty="0" smtClean="0"/>
              <a:t> and Village Industries Board will be sold through fair price shops run by the cooperative societies. </a:t>
            </a:r>
          </a:p>
          <a:p>
            <a:r>
              <a:rPr lang="en-US" dirty="0" smtClean="0"/>
              <a:t>Initially it was proposed to sell 4 varieties of toilet and washing soaps, to start with 11 districts. The scheme has now been extended to all the districts in the State with a view to sell 10 varieties of </a:t>
            </a:r>
            <a:r>
              <a:rPr lang="en-US" dirty="0" err="1" smtClean="0"/>
              <a:t>Khadi</a:t>
            </a:r>
            <a:r>
              <a:rPr lang="en-US" dirty="0" smtClean="0"/>
              <a:t> products through fair price shops. </a:t>
            </a:r>
          </a:p>
          <a:p>
            <a:r>
              <a:rPr lang="en-US" dirty="0" smtClean="0"/>
              <a:t>The value of </a:t>
            </a:r>
            <a:r>
              <a:rPr lang="en-US" dirty="0" err="1" smtClean="0"/>
              <a:t>Khadi</a:t>
            </a:r>
            <a:r>
              <a:rPr lang="en-US" dirty="0" smtClean="0"/>
              <a:t> products sold through cooperatives during 2007 – 08 </a:t>
            </a:r>
            <a:r>
              <a:rPr lang="en-US" dirty="0" err="1" smtClean="0"/>
              <a:t>upto</a:t>
            </a:r>
            <a:r>
              <a:rPr lang="en-US" dirty="0" smtClean="0"/>
              <a:t> 29.2.2008 is Rs. 152.59 </a:t>
            </a:r>
            <a:r>
              <a:rPr lang="en-US" dirty="0" err="1" smtClean="0"/>
              <a:t>lakhs</a:t>
            </a:r>
            <a:r>
              <a:rPr lang="en-US" dirty="0" smtClean="0"/>
              <a:t>.</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Integrated Cooperative Development Project (ICDP)</a:t>
            </a:r>
            <a:endParaRPr lang="en-US" dirty="0"/>
          </a:p>
        </p:txBody>
      </p:sp>
      <p:graphicFrame>
        <p:nvGraphicFramePr>
          <p:cNvPr id="4" name="Content Placeholder 3"/>
          <p:cNvGraphicFramePr>
            <a:graphicFrameLocks noGrp="1"/>
          </p:cNvGraphicFramePr>
          <p:nvPr>
            <p:ph idx="1"/>
          </p:nvPr>
        </p:nvGraphicFramePr>
        <p:xfrm>
          <a:off x="457200" y="1935163"/>
          <a:ext cx="8229600" cy="42951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pPr marL="0" marR="0" algn="ctr">
                        <a:lnSpc>
                          <a:spcPct val="115000"/>
                        </a:lnSpc>
                        <a:spcBef>
                          <a:spcPts val="0"/>
                        </a:spcBef>
                        <a:spcAft>
                          <a:spcPts val="1000"/>
                        </a:spcAft>
                      </a:pPr>
                      <a:r>
                        <a:rPr lang="en-US" sz="1200" dirty="0">
                          <a:latin typeface="Times New Roman"/>
                          <a:ea typeface="Times New Roman"/>
                          <a:cs typeface="Times New Roman"/>
                        </a:rPr>
                        <a:t>Sl.</a:t>
                      </a:r>
                      <a:endParaRPr lang="en-US" sz="1100" dirty="0">
                        <a:latin typeface="Calibri"/>
                        <a:ea typeface="Calibri"/>
                        <a:cs typeface="Times New Roman"/>
                      </a:endParaRPr>
                    </a:p>
                    <a:p>
                      <a:pPr marL="0" marR="0" algn="ctr">
                        <a:lnSpc>
                          <a:spcPct val="115000"/>
                        </a:lnSpc>
                        <a:spcBef>
                          <a:spcPts val="0"/>
                        </a:spcBef>
                        <a:spcAft>
                          <a:spcPts val="1000"/>
                        </a:spcAft>
                      </a:pPr>
                      <a:r>
                        <a:rPr lang="en-US" sz="1200" dirty="0">
                          <a:latin typeface="Times New Roman"/>
                          <a:ea typeface="Times New Roman"/>
                          <a:cs typeface="Times New Roman"/>
                        </a:rPr>
                        <a:t>No</a:t>
                      </a:r>
                      <a:endParaRPr lang="en-US" sz="1100" dirty="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Name of the District</a:t>
                      </a:r>
                      <a:endParaRPr lang="en-US" sz="110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Year of implemen-tation</a:t>
                      </a:r>
                      <a:endParaRPr lang="en-US" sz="110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Outlay</a:t>
                      </a:r>
                      <a:endParaRPr lang="en-US" sz="1100">
                        <a:latin typeface="Calibri"/>
                        <a:ea typeface="Calibri"/>
                        <a:cs typeface="Times New Roman"/>
                      </a:endParaRPr>
                    </a:p>
                    <a:p>
                      <a:pPr marL="0" marR="0" algn="ctr">
                        <a:lnSpc>
                          <a:spcPct val="115000"/>
                        </a:lnSpc>
                        <a:spcBef>
                          <a:spcPts val="0"/>
                        </a:spcBef>
                        <a:spcAft>
                          <a:spcPts val="1000"/>
                        </a:spcAft>
                      </a:pPr>
                      <a:r>
                        <a:rPr lang="en-US" sz="1200">
                          <a:latin typeface="Times New Roman"/>
                          <a:ea typeface="Times New Roman"/>
                          <a:cs typeface="Times New Roman"/>
                        </a:rPr>
                        <a:t>(Rs. in lakhs)</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1.</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Virudhunagar</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1989-1995</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862.51</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2.</a:t>
                      </a:r>
                      <a:endParaRPr lang="en-US" sz="1100">
                        <a:latin typeface="Calibri"/>
                        <a:ea typeface="Calibri"/>
                        <a:cs typeface="Times New Roman"/>
                      </a:endParaRPr>
                    </a:p>
                    <a:p>
                      <a:pPr marL="0" marR="0" algn="ctr">
                        <a:lnSpc>
                          <a:spcPct val="115000"/>
                        </a:lnSpc>
                        <a:spcBef>
                          <a:spcPts val="0"/>
                        </a:spcBef>
                        <a:spcAft>
                          <a:spcPts val="1000"/>
                        </a:spcAft>
                      </a:pPr>
                      <a:r>
                        <a:rPr lang="en-US" sz="1200">
                          <a:latin typeface="Times New Roman"/>
                          <a:ea typeface="Times New Roman"/>
                          <a:cs typeface="Times New Roman"/>
                        </a:rPr>
                        <a:t>3.</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Cuddalore Integrated</a:t>
                      </a:r>
                      <a:endParaRPr lang="en-US" sz="1100">
                        <a:latin typeface="Calibri"/>
                        <a:ea typeface="Calibri"/>
                        <a:cs typeface="Times New Roman"/>
                      </a:endParaRPr>
                    </a:p>
                    <a:p>
                      <a:pPr marL="0" marR="0">
                        <a:lnSpc>
                          <a:spcPct val="115000"/>
                        </a:lnSpc>
                        <a:spcBef>
                          <a:spcPts val="0"/>
                        </a:spcBef>
                        <a:spcAft>
                          <a:spcPts val="1000"/>
                        </a:spcAft>
                      </a:pPr>
                      <a:r>
                        <a:rPr lang="en-US" sz="1200">
                          <a:latin typeface="Times New Roman"/>
                          <a:ea typeface="Times New Roman"/>
                          <a:cs typeface="Times New Roman"/>
                        </a:rPr>
                        <a:t>Villupuram South Arcot</a:t>
                      </a:r>
                      <a:endParaRPr lang="en-US" sz="1100">
                        <a:latin typeface="Calibri"/>
                        <a:ea typeface="Calibri"/>
                        <a:cs typeface="Times New Roman"/>
                      </a:endParaRPr>
                    </a:p>
                    <a:p>
                      <a:pPr marL="0" marR="0">
                        <a:lnSpc>
                          <a:spcPct val="115000"/>
                        </a:lnSpc>
                        <a:spcBef>
                          <a:spcPts val="0"/>
                        </a:spcBef>
                        <a:spcAft>
                          <a:spcPts val="1000"/>
                        </a:spcAft>
                      </a:pPr>
                      <a:r>
                        <a:rPr lang="en-US" sz="1200">
                          <a:latin typeface="Times New Roman"/>
                          <a:ea typeface="Times New Roman"/>
                          <a:cs typeface="Times New Roman"/>
                        </a:rPr>
                        <a:t>District</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1992-1997</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1506.97</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4.</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Coimbatore</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1995-2001</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1080.99</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5.</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Dharmapuri</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1995-2001</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1160.25</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6.</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Tiruvannamalai</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1996-2001</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816.58</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7.</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Kancheepuram</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1998-2005</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1123.88</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marL="0" marR="0" algn="ctr">
                        <a:lnSpc>
                          <a:spcPct val="115000"/>
                        </a:lnSpc>
                        <a:spcBef>
                          <a:spcPts val="0"/>
                        </a:spcBef>
                        <a:spcAft>
                          <a:spcPts val="1000"/>
                        </a:spcAft>
                      </a:pPr>
                      <a:r>
                        <a:rPr lang="en-US" sz="1200">
                          <a:latin typeface="Times New Roman"/>
                          <a:ea typeface="Times New Roman"/>
                          <a:cs typeface="Times New Roman"/>
                        </a:rPr>
                        <a:t>8.</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Ramanathapuram</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2000-2004</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687.03</a:t>
                      </a:r>
                      <a:endParaRPr lang="en-US" sz="1100">
                        <a:latin typeface="Calibri"/>
                        <a:ea typeface="Calibri"/>
                        <a:cs typeface="Times New Roman"/>
                      </a:endParaRPr>
                    </a:p>
                  </a:txBody>
                  <a:tcPr marL="66675" marR="66675" marT="66675" marB="66675" anchor="ctr"/>
                </a:tc>
                <a:tc>
                  <a:txBody>
                    <a:bodyPr/>
                    <a:lstStyle/>
                    <a:p>
                      <a:endParaRPr lang="en-US" dirty="0"/>
                    </a:p>
                  </a:txBody>
                  <a:tcPr/>
                </a:tc>
              </a:tr>
              <a:tr h="370840">
                <a:tc>
                  <a:txBody>
                    <a:bodyPr/>
                    <a:lstStyle/>
                    <a:p>
                      <a:pPr>
                        <a:lnSpc>
                          <a:spcPct val="115000"/>
                        </a:lnSpc>
                      </a:pPr>
                      <a:endParaRPr lang="en-US" sz="1100" dirty="0">
                        <a:latin typeface="Calibri"/>
                        <a:ea typeface="Times New Roman"/>
                      </a:endParaRPr>
                    </a:p>
                  </a:txBody>
                  <a:tcPr marL="66675" marR="66675" marT="66675" marB="66675"/>
                </a:tc>
                <a:tc>
                  <a:txBody>
                    <a:bodyPr/>
                    <a:lstStyle/>
                    <a:p>
                      <a:pPr marL="0" marR="0" algn="ctr">
                        <a:lnSpc>
                          <a:spcPct val="115000"/>
                        </a:lnSpc>
                        <a:spcBef>
                          <a:spcPts val="0"/>
                        </a:spcBef>
                        <a:spcAft>
                          <a:spcPts val="1000"/>
                        </a:spcAft>
                      </a:pPr>
                      <a:r>
                        <a:rPr lang="en-US" sz="1200" b="1">
                          <a:latin typeface="Times New Roman"/>
                          <a:ea typeface="Times New Roman"/>
                          <a:cs typeface="Times New Roman"/>
                        </a:rPr>
                        <a:t>Total</a:t>
                      </a:r>
                      <a:endParaRPr lang="en-US" sz="1100">
                        <a:latin typeface="Calibri"/>
                        <a:ea typeface="Calibri"/>
                        <a:cs typeface="Times New Roman"/>
                      </a:endParaRPr>
                    </a:p>
                  </a:txBody>
                  <a:tcPr marL="66675" marR="66675" marT="66675" marB="66675"/>
                </a:tc>
                <a:tc>
                  <a:txBody>
                    <a:bodyPr/>
                    <a:lstStyle/>
                    <a:p>
                      <a:pPr>
                        <a:lnSpc>
                          <a:spcPct val="115000"/>
                        </a:lnSpc>
                      </a:pPr>
                      <a:endParaRPr lang="en-US" sz="1100">
                        <a:latin typeface="Calibri"/>
                        <a:ea typeface="Times New Roman"/>
                      </a:endParaRPr>
                    </a:p>
                  </a:txBody>
                  <a:tcPr marL="66675" marR="66675" marT="66675" marB="66675"/>
                </a:tc>
                <a:tc>
                  <a:txBody>
                    <a:bodyPr/>
                    <a:lstStyle/>
                    <a:p>
                      <a:pPr marL="0" marR="0" algn="r">
                        <a:lnSpc>
                          <a:spcPct val="115000"/>
                        </a:lnSpc>
                        <a:spcBef>
                          <a:spcPts val="0"/>
                        </a:spcBef>
                        <a:spcAft>
                          <a:spcPts val="1000"/>
                        </a:spcAft>
                      </a:pPr>
                      <a:r>
                        <a:rPr lang="en-US" sz="1200" b="1" dirty="0">
                          <a:latin typeface="Times New Roman"/>
                          <a:ea typeface="Times New Roman"/>
                          <a:cs typeface="Times New Roman"/>
                        </a:rPr>
                        <a:t>7238.21</a:t>
                      </a:r>
                      <a:endParaRPr lang="en-US" sz="1100" dirty="0">
                        <a:latin typeface="Calibri"/>
                        <a:ea typeface="Calibri"/>
                        <a:cs typeface="Times New Roman"/>
                      </a:endParaRPr>
                    </a:p>
                  </a:txBody>
                  <a:tcPr marL="66675" marR="66675" marT="66675" marB="66675" anchor="ctr"/>
                </a:tc>
                <a:tc>
                  <a:txBody>
                    <a:bodyPr/>
                    <a:lstStyle/>
                    <a:p>
                      <a:endParaRPr lang="en-US" dirty="0"/>
                    </a:p>
                  </a:txBody>
                  <a:tcPr/>
                </a:tc>
              </a:tr>
            </a:tbl>
          </a:graphicData>
        </a:graphic>
      </p:graphicFrame>
      <p:sp>
        <p:nvSpPr>
          <p:cNvPr id="5" name="Slide Number Placeholder 4"/>
          <p:cNvSpPr>
            <a:spLocks noGrp="1"/>
          </p:cNvSpPr>
          <p:nvPr>
            <p:ph type="sldNum" sz="quarter" idx="12"/>
          </p:nvPr>
        </p:nvSpPr>
        <p:spPr/>
        <p:txBody>
          <a:bodyPr/>
          <a:lstStyle/>
          <a:p>
            <a:fld id="{4E377F7A-C809-46DF-AB62-35922D85A98F}" type="slidenum">
              <a:rPr lang="en-US" smtClean="0"/>
              <a:pPr/>
              <a:t>21</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Extension of ICDP Recently</a:t>
            </a:r>
            <a:endParaRPr lang="en-US" dirty="0"/>
          </a:p>
        </p:txBody>
      </p:sp>
      <p:graphicFrame>
        <p:nvGraphicFramePr>
          <p:cNvPr id="4" name="Content Placeholder 3"/>
          <p:cNvGraphicFramePr>
            <a:graphicFrameLocks noGrp="1"/>
          </p:cNvGraphicFramePr>
          <p:nvPr>
            <p:ph idx="1"/>
          </p:nvPr>
        </p:nvGraphicFramePr>
        <p:xfrm>
          <a:off x="457200" y="1935161"/>
          <a:ext cx="8229600" cy="3932238"/>
        </p:xfrm>
        <a:graphic>
          <a:graphicData uri="http://schemas.openxmlformats.org/drawingml/2006/table">
            <a:tbl>
              <a:tblPr firstRow="1" bandRow="1">
                <a:tableStyleId>{5C22544A-7EE6-4342-B048-85BDC9FD1C3A}</a:tableStyleId>
              </a:tblPr>
              <a:tblGrid>
                <a:gridCol w="2057400"/>
                <a:gridCol w="2057400"/>
                <a:gridCol w="2057400"/>
                <a:gridCol w="2057400"/>
              </a:tblGrid>
              <a:tr h="691574">
                <a:tc>
                  <a:txBody>
                    <a:bodyPr/>
                    <a:lstStyle/>
                    <a:p>
                      <a:pPr marL="0" marR="0" algn="ctr">
                        <a:lnSpc>
                          <a:spcPct val="115000"/>
                        </a:lnSpc>
                        <a:spcBef>
                          <a:spcPts val="0"/>
                        </a:spcBef>
                        <a:spcAft>
                          <a:spcPts val="1000"/>
                        </a:spcAft>
                      </a:pPr>
                      <a:r>
                        <a:rPr lang="en-US" sz="1200" dirty="0">
                          <a:latin typeface="Times New Roman"/>
                          <a:ea typeface="Times New Roman"/>
                          <a:cs typeface="Times New Roman"/>
                        </a:rPr>
                        <a:t>Sl.</a:t>
                      </a:r>
                      <a:br>
                        <a:rPr lang="en-US" sz="1200" dirty="0">
                          <a:latin typeface="Times New Roman"/>
                          <a:ea typeface="Times New Roman"/>
                          <a:cs typeface="Times New Roman"/>
                        </a:rPr>
                      </a:br>
                      <a:r>
                        <a:rPr lang="en-US" sz="1200" dirty="0">
                          <a:latin typeface="Times New Roman"/>
                          <a:ea typeface="Times New Roman"/>
                          <a:cs typeface="Times New Roman"/>
                        </a:rPr>
                        <a:t>No</a:t>
                      </a:r>
                      <a:endParaRPr lang="en-US" sz="1100" dirty="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Name of the district</a:t>
                      </a:r>
                      <a:endParaRPr lang="en-US" sz="110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Total outlay</a:t>
                      </a:r>
                      <a:endParaRPr lang="en-US" sz="1100">
                        <a:latin typeface="Calibri"/>
                        <a:ea typeface="Calibri"/>
                        <a:cs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a:latin typeface="Times New Roman"/>
                          <a:ea typeface="Times New Roman"/>
                          <a:cs typeface="Times New Roman"/>
                        </a:rPr>
                        <a:t>Amount released by Government</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1</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Tiruchirapalli</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1216.98</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1216.98</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2</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Thanjavur</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1101.09</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1101.09</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3</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Perambalur</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937.81</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937.81</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4</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Tiruvarur</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1222.44</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1222.44</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5</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Theni</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987.73</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695.75</a:t>
                      </a:r>
                      <a:endParaRPr lang="en-US" sz="1100">
                        <a:latin typeface="Calibri"/>
                        <a:ea typeface="Calibri"/>
                        <a:cs typeface="Times New Roman"/>
                      </a:endParaRPr>
                    </a:p>
                  </a:txBody>
                  <a:tcPr marL="66675" marR="66675" marT="66675" marB="66675" anchor="ctr"/>
                </a:tc>
              </a:tr>
              <a:tr h="462952">
                <a:tc>
                  <a:txBody>
                    <a:bodyPr/>
                    <a:lstStyle/>
                    <a:p>
                      <a:pPr marL="0" marR="0" algn="ctr">
                        <a:lnSpc>
                          <a:spcPct val="115000"/>
                        </a:lnSpc>
                        <a:spcBef>
                          <a:spcPts val="0"/>
                        </a:spcBef>
                        <a:spcAft>
                          <a:spcPts val="1000"/>
                        </a:spcAft>
                      </a:pPr>
                      <a:r>
                        <a:rPr lang="en-US" sz="1200">
                          <a:latin typeface="Times New Roman"/>
                          <a:ea typeface="Times New Roman"/>
                          <a:cs typeface="Times New Roman"/>
                        </a:rPr>
                        <a:t>6</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1000"/>
                        </a:spcAft>
                      </a:pPr>
                      <a:r>
                        <a:rPr lang="en-US" sz="1200">
                          <a:latin typeface="Times New Roman"/>
                          <a:ea typeface="Times New Roman"/>
                          <a:cs typeface="Times New Roman"/>
                        </a:rPr>
                        <a:t>Thoothukudi</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942.08</a:t>
                      </a:r>
                      <a:endParaRPr lang="en-US" sz="1100">
                        <a:latin typeface="Calibri"/>
                        <a:ea typeface="Calibri"/>
                        <a:cs typeface="Times New Roman"/>
                      </a:endParaRPr>
                    </a:p>
                  </a:txBody>
                  <a:tcPr marL="66675" marR="66675" marT="66675" marB="66675" anchor="ctr"/>
                </a:tc>
                <a:tc>
                  <a:txBody>
                    <a:bodyPr/>
                    <a:lstStyle/>
                    <a:p>
                      <a:pPr marL="0" marR="0" algn="r">
                        <a:lnSpc>
                          <a:spcPct val="115000"/>
                        </a:lnSpc>
                        <a:spcBef>
                          <a:spcPts val="0"/>
                        </a:spcBef>
                        <a:spcAft>
                          <a:spcPts val="1000"/>
                        </a:spcAft>
                      </a:pPr>
                      <a:r>
                        <a:rPr lang="en-US" sz="1200">
                          <a:latin typeface="Times New Roman"/>
                          <a:ea typeface="Times New Roman"/>
                          <a:cs typeface="Times New Roman"/>
                        </a:rPr>
                        <a:t>638.49</a:t>
                      </a:r>
                      <a:endParaRPr lang="en-US" sz="1100">
                        <a:latin typeface="Calibri"/>
                        <a:ea typeface="Calibri"/>
                        <a:cs typeface="Times New Roman"/>
                      </a:endParaRPr>
                    </a:p>
                  </a:txBody>
                  <a:tcPr marL="66675" marR="66675" marT="66675" marB="66675" anchor="ctr"/>
                </a:tc>
              </a:tr>
              <a:tr h="462952">
                <a:tc>
                  <a:txBody>
                    <a:bodyPr/>
                    <a:lstStyle/>
                    <a:p>
                      <a:pPr>
                        <a:lnSpc>
                          <a:spcPct val="115000"/>
                        </a:lnSpc>
                      </a:pPr>
                      <a:endParaRPr lang="en-US" sz="1100">
                        <a:latin typeface="Calibri"/>
                        <a:ea typeface="Times New Roman"/>
                      </a:endParaRPr>
                    </a:p>
                  </a:txBody>
                  <a:tcPr marL="66675" marR="66675" marT="66675" marB="66675" anchor="ctr"/>
                </a:tc>
                <a:tc>
                  <a:txBody>
                    <a:bodyPr/>
                    <a:lstStyle/>
                    <a:p>
                      <a:pPr marL="0" marR="0" algn="ctr">
                        <a:lnSpc>
                          <a:spcPct val="115000"/>
                        </a:lnSpc>
                        <a:spcBef>
                          <a:spcPts val="0"/>
                        </a:spcBef>
                        <a:spcAft>
                          <a:spcPts val="1000"/>
                        </a:spcAft>
                      </a:pPr>
                      <a:r>
                        <a:rPr lang="en-US" sz="1200" b="1">
                          <a:latin typeface="Times New Roman"/>
                          <a:ea typeface="Times New Roman"/>
                          <a:cs typeface="Times New Roman"/>
                        </a:rPr>
                        <a:t>Total</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0"/>
                        </a:spcAft>
                      </a:pPr>
                      <a:r>
                        <a:rPr lang="en-US" sz="1200">
                          <a:latin typeface="Times New Roman"/>
                          <a:ea typeface="Times New Roman"/>
                          <a:cs typeface="Times New Roman"/>
                        </a:rPr>
                        <a:t> </a:t>
                      </a:r>
                      <a:endParaRPr lang="en-US" sz="1100">
                        <a:latin typeface="Calibri"/>
                        <a:ea typeface="Calibri"/>
                        <a:cs typeface="Times New Roman"/>
                      </a:endParaRPr>
                    </a:p>
                  </a:txBody>
                  <a:tcPr marL="66675" marR="66675" marT="66675" marB="66675" anchor="ctr"/>
                </a:tc>
                <a:tc>
                  <a:txBody>
                    <a:bodyPr/>
                    <a:lstStyle/>
                    <a:p>
                      <a:pPr marL="0" marR="0">
                        <a:lnSpc>
                          <a:spcPct val="115000"/>
                        </a:lnSpc>
                        <a:spcBef>
                          <a:spcPts val="0"/>
                        </a:spcBef>
                        <a:spcAft>
                          <a:spcPts val="0"/>
                        </a:spcAft>
                      </a:pPr>
                      <a:r>
                        <a:rPr lang="en-US" sz="1200" dirty="0">
                          <a:latin typeface="Times New Roman"/>
                          <a:ea typeface="Times New Roman"/>
                          <a:cs typeface="Times New Roman"/>
                        </a:rPr>
                        <a:t> </a:t>
                      </a:r>
                      <a:endParaRPr lang="en-US" sz="1100" dirty="0">
                        <a:latin typeface="Calibri"/>
                        <a:ea typeface="Calibri"/>
                        <a:cs typeface="Times New Roman"/>
                      </a:endParaRPr>
                    </a:p>
                  </a:txBody>
                  <a:tcPr marL="66675" marR="66675" marT="66675" marB="66675" anchor="ctr"/>
                </a:tc>
              </a:tr>
            </a:tbl>
          </a:graphicData>
        </a:graphic>
      </p:graphicFrame>
      <p:sp>
        <p:nvSpPr>
          <p:cNvPr id="5" name="Slide Number Placeholder 4"/>
          <p:cNvSpPr>
            <a:spLocks noGrp="1"/>
          </p:cNvSpPr>
          <p:nvPr>
            <p:ph type="sldNum" sz="quarter" idx="12"/>
          </p:nvPr>
        </p:nvSpPr>
        <p:spPr/>
        <p:txBody>
          <a:bodyPr/>
          <a:lstStyle/>
          <a:p>
            <a:fld id="{4E377F7A-C809-46DF-AB62-35922D85A98F}" type="slidenum">
              <a:rPr lang="en-US" smtClean="0"/>
              <a:pPr/>
              <a:t>22</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pPr algn="ctr"/>
            <a:r>
              <a:rPr lang="en-US" dirty="0" smtClean="0"/>
              <a:t>Coop. Education, Research &amp; Training in Tamil Nadu State</a:t>
            </a:r>
            <a:endParaRPr lang="en-US" dirty="0"/>
          </a:p>
        </p:txBody>
      </p:sp>
      <p:sp>
        <p:nvSpPr>
          <p:cNvPr id="3" name="Content Placeholder 2"/>
          <p:cNvSpPr>
            <a:spLocks noGrp="1"/>
          </p:cNvSpPr>
          <p:nvPr>
            <p:ph idx="1"/>
          </p:nvPr>
        </p:nvSpPr>
        <p:spPr>
          <a:xfrm>
            <a:off x="228600" y="1600200"/>
            <a:ext cx="8763000" cy="4953000"/>
          </a:xfrm>
        </p:spPr>
        <p:txBody>
          <a:bodyPr>
            <a:normAutofit fontScale="70000" lnSpcReduction="20000"/>
          </a:bodyPr>
          <a:lstStyle/>
          <a:p>
            <a:r>
              <a:rPr lang="en-US" dirty="0" smtClean="0"/>
              <a:t>The Tamil Nadu Cooperative Union which was established in 1914 imparts cooperative education and training. The union also takes steps to propagate the ideals of cooperative movement through conduct of exhibition and other methods of publicity.</a:t>
            </a:r>
          </a:p>
          <a:p>
            <a:r>
              <a:rPr lang="en-US" dirty="0" smtClean="0"/>
              <a:t>Cooperative Training</a:t>
            </a:r>
          </a:p>
          <a:p>
            <a:r>
              <a:rPr lang="en-US" dirty="0" smtClean="0"/>
              <a:t>There are 20 cooperative training institutes in the State. Out of these 11 are independent and 9 are functioning as the units of Tamil Nadu Cooperative Union. All these units conduct Diploma course in cooperation of 36 weeks duration and award diploma to the candidates. During the year 2007-08, 866 students have been trained. In addition, these institutes conduct short term courses on computer operation and jewel appraisal. These institutes also conduct correspondence courses for the employees of the cooperatives who are unable to undergo the direct training.</a:t>
            </a:r>
          </a:p>
          <a:p>
            <a:r>
              <a:rPr lang="en-US" dirty="0" smtClean="0"/>
              <a:t>Higher Diploma in Cooperative Management</a:t>
            </a:r>
          </a:p>
          <a:p>
            <a:r>
              <a:rPr lang="en-US" dirty="0" smtClean="0"/>
              <a:t>Two institutes of cooperative management, one at Chennai and another at Madurai are run by the National Council for Cooperative Training, New Delhi. These institutes conduct, higher diploma course in cooperative management. They also run a number of short term courses for the staff and officers of cooperative department and societies including those under the Functional Registrars. In the year 2007-08, these 2 institutes conducted 172 courses till 29.2.2008. They have planned to conduct 195 courses in 2008-09.</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23</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839200" cy="667512"/>
          </a:xfrm>
        </p:spPr>
        <p:txBody>
          <a:bodyPr>
            <a:normAutofit fontScale="90000"/>
          </a:bodyPr>
          <a:lstStyle/>
          <a:p>
            <a:r>
              <a:rPr lang="en-US" dirty="0" smtClean="0"/>
              <a:t>Education, Research &amp; Training </a:t>
            </a:r>
            <a:r>
              <a:rPr lang="en-US" dirty="0" err="1" smtClean="0"/>
              <a:t>Cont.d</a:t>
            </a:r>
            <a:endParaRPr lang="en-US" dirty="0"/>
          </a:p>
        </p:txBody>
      </p:sp>
      <p:sp>
        <p:nvSpPr>
          <p:cNvPr id="3" name="Content Placeholder 2"/>
          <p:cNvSpPr>
            <a:spLocks noGrp="1"/>
          </p:cNvSpPr>
          <p:nvPr>
            <p:ph idx="1"/>
          </p:nvPr>
        </p:nvSpPr>
        <p:spPr>
          <a:xfrm>
            <a:off x="152400" y="1447800"/>
            <a:ext cx="8686800" cy="5105400"/>
          </a:xfrm>
        </p:spPr>
        <p:txBody>
          <a:bodyPr>
            <a:normAutofit fontScale="62500" lnSpcReduction="20000"/>
          </a:bodyPr>
          <a:lstStyle/>
          <a:p>
            <a:r>
              <a:rPr lang="en-US" dirty="0" smtClean="0"/>
              <a:t>Technical Education</a:t>
            </a:r>
          </a:p>
          <a:p>
            <a:r>
              <a:rPr lang="en-US" dirty="0" smtClean="0"/>
              <a:t>Three cooperative industrial training institutes at </a:t>
            </a:r>
            <a:r>
              <a:rPr lang="en-US" dirty="0" err="1" smtClean="0"/>
              <a:t>Bargur</a:t>
            </a:r>
            <a:r>
              <a:rPr lang="en-US" dirty="0" smtClean="0"/>
              <a:t> in </a:t>
            </a:r>
            <a:r>
              <a:rPr lang="en-US" dirty="0" err="1" smtClean="0"/>
              <a:t>Dharmapuri</a:t>
            </a:r>
            <a:r>
              <a:rPr lang="en-US" dirty="0" smtClean="0"/>
              <a:t> District, </a:t>
            </a:r>
            <a:r>
              <a:rPr lang="en-US" dirty="0" err="1" smtClean="0"/>
              <a:t>Pattukottai</a:t>
            </a:r>
            <a:r>
              <a:rPr lang="en-US" dirty="0" smtClean="0"/>
              <a:t> in </a:t>
            </a:r>
            <a:r>
              <a:rPr lang="en-US" dirty="0" err="1" smtClean="0"/>
              <a:t>Thanjavur</a:t>
            </a:r>
            <a:r>
              <a:rPr lang="en-US" dirty="0" smtClean="0"/>
              <a:t> District and </a:t>
            </a:r>
            <a:r>
              <a:rPr lang="en-US" dirty="0" err="1" smtClean="0"/>
              <a:t>Tiruchuzhi</a:t>
            </a:r>
            <a:r>
              <a:rPr lang="en-US" dirty="0" smtClean="0"/>
              <a:t> in </a:t>
            </a:r>
            <a:r>
              <a:rPr lang="en-US" dirty="0" err="1" smtClean="0"/>
              <a:t>Virudhunagar</a:t>
            </a:r>
            <a:r>
              <a:rPr lang="en-US" dirty="0" smtClean="0"/>
              <a:t> District and one cooperative Polytechnic at </a:t>
            </a:r>
            <a:r>
              <a:rPr lang="en-US" dirty="0" err="1" smtClean="0"/>
              <a:t>Lalgudi</a:t>
            </a:r>
            <a:r>
              <a:rPr lang="en-US" dirty="0" smtClean="0"/>
              <a:t> in </a:t>
            </a:r>
            <a:r>
              <a:rPr lang="en-US" dirty="0" err="1" smtClean="0"/>
              <a:t>Trichy</a:t>
            </a:r>
            <a:r>
              <a:rPr lang="en-US" dirty="0" smtClean="0"/>
              <a:t> District are run by Tamil Nadu Cooperative Union. These institutes provide technical training to the youths for their self-employment. An average of about 400 students get technical education every year through these industrial training institutes and polytechnic.</a:t>
            </a:r>
          </a:p>
          <a:p>
            <a:r>
              <a:rPr lang="en-US" dirty="0" smtClean="0"/>
              <a:t>Cooperative Research</a:t>
            </a:r>
          </a:p>
          <a:p>
            <a:r>
              <a:rPr lang="en-US" dirty="0" smtClean="0"/>
              <a:t>In order to encourage the students who are doing research in cooperation, the Tamil Nadu Cooperative Union has created a chair of Rs. 5.00 </a:t>
            </a:r>
            <a:r>
              <a:rPr lang="en-US" dirty="0" err="1" smtClean="0"/>
              <a:t>lakhs</a:t>
            </a:r>
            <a:r>
              <a:rPr lang="en-US" dirty="0" smtClean="0"/>
              <a:t> each in the Madras University, Madurai </a:t>
            </a:r>
            <a:r>
              <a:rPr lang="en-US" dirty="0" err="1" smtClean="0"/>
              <a:t>Kamarajar</a:t>
            </a:r>
            <a:r>
              <a:rPr lang="en-US" dirty="0" smtClean="0"/>
              <a:t> University, </a:t>
            </a:r>
            <a:r>
              <a:rPr lang="en-US" dirty="0" err="1" smtClean="0"/>
              <a:t>Bharathiar</a:t>
            </a:r>
            <a:r>
              <a:rPr lang="en-US" dirty="0" smtClean="0"/>
              <a:t> University and </a:t>
            </a:r>
            <a:r>
              <a:rPr lang="en-US" dirty="0" err="1" smtClean="0"/>
              <a:t>Annamalai</a:t>
            </a:r>
            <a:r>
              <a:rPr lang="en-US" dirty="0" smtClean="0"/>
              <a:t> University. Out of the interest earned on the investment of this deposit, scholarships are awarded to the research students.</a:t>
            </a:r>
          </a:p>
          <a:p>
            <a:r>
              <a:rPr lang="en-US" dirty="0" err="1" smtClean="0"/>
              <a:t>Mobilising</a:t>
            </a:r>
            <a:r>
              <a:rPr lang="en-US" dirty="0" smtClean="0"/>
              <a:t> the resources</a:t>
            </a:r>
          </a:p>
          <a:p>
            <a:r>
              <a:rPr lang="en-US" dirty="0" smtClean="0"/>
              <a:t>The Tamil Nadu Cooperative Union collects 3% of the net profit of cooperative societies for Cooperative Research and Development Fund and 2% of the net profit for Cooperative Education Fund and maintains these funds. As on 29.2.2008 the amount available in this corpus fund of CRDF and CEF are Rs.65.80 </a:t>
            </a:r>
            <a:r>
              <a:rPr lang="en-US" dirty="0" err="1" smtClean="0"/>
              <a:t>crores</a:t>
            </a:r>
            <a:r>
              <a:rPr lang="en-US" dirty="0" smtClean="0"/>
              <a:t> and 44.15 </a:t>
            </a:r>
            <a:r>
              <a:rPr lang="en-US" dirty="0" err="1" smtClean="0"/>
              <a:t>crores</a:t>
            </a:r>
            <a:r>
              <a:rPr lang="en-US" dirty="0" smtClean="0"/>
              <a:t> respectively. Proceeds from such corpus is being utilized for development of cooperative movement, development of societies through infusion of new technology, research in critical areas, conduct of member education </a:t>
            </a:r>
            <a:r>
              <a:rPr lang="en-US" dirty="0" err="1" smtClean="0"/>
              <a:t>programme</a:t>
            </a:r>
            <a:r>
              <a:rPr lang="en-US" dirty="0" smtClean="0"/>
              <a:t> and training and carrying out publicity and propaganda.</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24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76996"/>
            <a:ext cx="2593848" cy="1582621"/>
          </a:xfrm>
        </p:spPr>
        <p:txBody>
          <a:bodyPr>
            <a:normAutofit/>
          </a:bodyPr>
          <a:lstStyle/>
          <a:p>
            <a:r>
              <a:rPr lang="en-US" sz="4000" dirty="0" smtClean="0">
                <a:solidFill>
                  <a:srgbClr val="FF0000"/>
                </a:solidFill>
              </a:rPr>
              <a:t>THANK YOU ALL</a:t>
            </a:r>
            <a:endParaRPr lang="en-US" sz="4000" dirty="0">
              <a:solidFill>
                <a:srgbClr val="FF0000"/>
              </a:solidFill>
            </a:endParaRPr>
          </a:p>
        </p:txBody>
      </p:sp>
      <p:sp>
        <p:nvSpPr>
          <p:cNvPr id="3" name="Text Placeholder 2"/>
          <p:cNvSpPr>
            <a:spLocks noGrp="1"/>
          </p:cNvSpPr>
          <p:nvPr>
            <p:ph type="body" sz="half" idx="2"/>
          </p:nvPr>
        </p:nvSpPr>
        <p:spPr>
          <a:xfrm>
            <a:off x="0" y="2828785"/>
            <a:ext cx="3429000" cy="2179320"/>
          </a:xfrm>
        </p:spPr>
        <p:txBody>
          <a:bodyPr>
            <a:normAutofit lnSpcReduction="10000"/>
          </a:bodyPr>
          <a:lstStyle/>
          <a:p>
            <a:r>
              <a:rPr lang="en-US" sz="3600" dirty="0" smtClean="0">
                <a:solidFill>
                  <a:srgbClr val="FF0000"/>
                </a:solidFill>
              </a:rPr>
              <a:t>LET US ALL JOIN THE COOPERATIVE MOVEMENT</a:t>
            </a:r>
            <a:endParaRPr lang="en-US" sz="3600" dirty="0">
              <a:solidFill>
                <a:srgbClr val="FF0000"/>
              </a:solidFill>
            </a:endParaRPr>
          </a:p>
        </p:txBody>
      </p:sp>
      <p:sp>
        <p:nvSpPr>
          <p:cNvPr id="4" name="Picture Placeholder 3"/>
          <p:cNvSpPr>
            <a:spLocks noGrp="1"/>
          </p:cNvSpPr>
          <p:nvPr>
            <p:ph type="pic" idx="1"/>
          </p:nvPr>
        </p:nvSpPr>
        <p:spPr/>
      </p:sp>
      <p:pic>
        <p:nvPicPr>
          <p:cNvPr id="1026" name="Picture 2" descr="C:\Documents and Settings\Administrator\My Documents\Downloads\KIMP_CALLIGRAPHY1_1325601g.jpg"/>
          <p:cNvPicPr>
            <a:picLocks noChangeAspect="1" noChangeArrowheads="1"/>
          </p:cNvPicPr>
          <p:nvPr/>
        </p:nvPicPr>
        <p:blipFill>
          <a:blip r:embed="rId2"/>
          <a:srcRect/>
          <a:stretch>
            <a:fillRect/>
          </a:stretch>
        </p:blipFill>
        <p:spPr bwMode="auto">
          <a:xfrm rot="412001">
            <a:off x="3374994" y="1055150"/>
            <a:ext cx="4796376" cy="4267313"/>
          </a:xfrm>
          <a:prstGeom prst="rect">
            <a:avLst/>
          </a:prstGeom>
          <a:noFill/>
        </p:spPr>
      </p:pic>
      <p:sp>
        <p:nvSpPr>
          <p:cNvPr id="6" name="Slide Number Placeholder 5"/>
          <p:cNvSpPr>
            <a:spLocks noGrp="1"/>
          </p:cNvSpPr>
          <p:nvPr>
            <p:ph type="sldNum" sz="quarter" idx="12"/>
          </p:nvPr>
        </p:nvSpPr>
        <p:spPr/>
        <p:txBody>
          <a:bodyPr/>
          <a:lstStyle/>
          <a:p>
            <a:fld id="{4E377F7A-C809-46DF-AB62-35922D85A98F}" type="slidenum">
              <a:rPr lang="en-US" smtClean="0"/>
              <a:pPr/>
              <a:t>25</a:t>
            </a:fld>
            <a:endParaRPr lang="en-US"/>
          </a:p>
        </p:txBody>
      </p:sp>
      <p:sp>
        <p:nvSpPr>
          <p:cNvPr id="7" name="Footer Placeholder 6"/>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839200" cy="667512"/>
          </a:xfrm>
        </p:spPr>
        <p:txBody>
          <a:bodyPr>
            <a:normAutofit fontScale="90000"/>
          </a:bodyPr>
          <a:lstStyle/>
          <a:p>
            <a:r>
              <a:rPr lang="en-US" dirty="0" smtClean="0"/>
              <a:t>The ICA </a:t>
            </a:r>
            <a:r>
              <a:rPr lang="en-US" dirty="0" err="1" smtClean="0"/>
              <a:t>Principles,Values</a:t>
            </a:r>
            <a:r>
              <a:rPr lang="en-US" dirty="0" smtClean="0"/>
              <a:t> &amp; Definition</a:t>
            </a:r>
            <a:endParaRPr lang="en-US" dirty="0"/>
          </a:p>
        </p:txBody>
      </p:sp>
      <p:sp>
        <p:nvSpPr>
          <p:cNvPr id="3" name="Content Placeholder 2"/>
          <p:cNvSpPr>
            <a:spLocks noGrp="1"/>
          </p:cNvSpPr>
          <p:nvPr>
            <p:ph idx="1"/>
          </p:nvPr>
        </p:nvSpPr>
        <p:spPr>
          <a:xfrm>
            <a:off x="304800" y="1524000"/>
            <a:ext cx="8382000" cy="5029200"/>
          </a:xfrm>
        </p:spPr>
        <p:txBody>
          <a:bodyPr>
            <a:normAutofit fontScale="62500" lnSpcReduction="20000"/>
          </a:bodyPr>
          <a:lstStyle/>
          <a:p>
            <a:r>
              <a:rPr lang="en-US" b="1" dirty="0" smtClean="0"/>
              <a:t>Definition</a:t>
            </a:r>
            <a:r>
              <a:rPr lang="en-US" dirty="0" smtClean="0"/>
              <a:t>:</a:t>
            </a:r>
          </a:p>
          <a:p>
            <a:r>
              <a:rPr lang="en-US" dirty="0" smtClean="0"/>
              <a:t>A cooperative is an autonomous association of persons united voluntarily to meet their common economic, social, and cultural needs and aspirations through a jointly-owned and democratically controlled enterprise.</a:t>
            </a:r>
          </a:p>
          <a:p>
            <a:endParaRPr lang="en-US" dirty="0" smtClean="0"/>
          </a:p>
          <a:p>
            <a:r>
              <a:rPr lang="en-US" b="1" dirty="0" smtClean="0"/>
              <a:t>Values</a:t>
            </a:r>
            <a:r>
              <a:rPr lang="en-US" dirty="0" smtClean="0"/>
              <a:t>:</a:t>
            </a:r>
          </a:p>
          <a:p>
            <a:r>
              <a:rPr lang="en-US" dirty="0" smtClean="0"/>
              <a:t>Cooperatives are based on the values of self-help, self-responsibility, democracy, equality, equity, and solidarity. In the tradition of their founders, cooperative members believe in the ethical values of honesty, openness, social responsibility, and caring for others.</a:t>
            </a:r>
          </a:p>
          <a:p>
            <a:endParaRPr lang="en-US" dirty="0" smtClean="0"/>
          </a:p>
          <a:p>
            <a:r>
              <a:rPr lang="en-US" b="1" dirty="0" smtClean="0"/>
              <a:t>Principles</a:t>
            </a:r>
            <a:r>
              <a:rPr lang="en-US" dirty="0" smtClean="0"/>
              <a:t>:</a:t>
            </a:r>
          </a:p>
          <a:p>
            <a:r>
              <a:rPr lang="en-US" dirty="0" smtClean="0"/>
              <a:t>The cooperative principles are guidelines by which cooperatives put their values into practice.</a:t>
            </a:r>
            <a:br>
              <a:rPr lang="en-US" dirty="0" smtClean="0"/>
            </a:br>
            <a:r>
              <a:rPr lang="en-US" b="1" dirty="0" smtClean="0"/>
              <a:t>1st Principle:   Voluntary and Open Membership</a:t>
            </a:r>
          </a:p>
          <a:p>
            <a:r>
              <a:rPr lang="en-US" b="1" dirty="0" smtClean="0"/>
              <a:t>2nd Principle: Democratic member Control</a:t>
            </a:r>
            <a:endParaRPr lang="en-US" dirty="0" smtClean="0"/>
          </a:p>
          <a:p>
            <a:r>
              <a:rPr lang="en-US" b="1" dirty="0" smtClean="0"/>
              <a:t>3rd Principle:  Member Economic Participation</a:t>
            </a:r>
          </a:p>
          <a:p>
            <a:r>
              <a:rPr lang="en-US" b="1" dirty="0" smtClean="0"/>
              <a:t>4th Principle:  Autonomy and Independence</a:t>
            </a:r>
          </a:p>
          <a:p>
            <a:r>
              <a:rPr lang="en-US" b="1" dirty="0" smtClean="0"/>
              <a:t>5th Principle:  Education, Training and Information</a:t>
            </a:r>
          </a:p>
          <a:p>
            <a:r>
              <a:rPr lang="en-US" b="1" dirty="0" smtClean="0"/>
              <a:t>6th Principle:  Cooperation among Cooperatives</a:t>
            </a:r>
            <a:endParaRPr lang="en-US" dirty="0" smtClean="0"/>
          </a:p>
          <a:p>
            <a:r>
              <a:rPr lang="en-US" b="1" dirty="0" smtClean="0"/>
              <a:t>7th Principle:  Concern for Community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3</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838200"/>
          </a:xfrm>
        </p:spPr>
        <p:txBody>
          <a:bodyPr>
            <a:normAutofit fontScale="90000"/>
          </a:bodyPr>
          <a:lstStyle/>
          <a:p>
            <a:r>
              <a:rPr lang="en-US" dirty="0" smtClean="0"/>
              <a:t>Role of Members in a Coop. Society</a:t>
            </a:r>
            <a:endParaRPr lang="en-US" dirty="0"/>
          </a:p>
        </p:txBody>
      </p:sp>
      <p:sp>
        <p:nvSpPr>
          <p:cNvPr id="3" name="Content Placeholder 2"/>
          <p:cNvSpPr>
            <a:spLocks noGrp="1"/>
          </p:cNvSpPr>
          <p:nvPr>
            <p:ph idx="1"/>
          </p:nvPr>
        </p:nvSpPr>
        <p:spPr>
          <a:xfrm>
            <a:off x="228600" y="1447800"/>
            <a:ext cx="8458200" cy="5181600"/>
          </a:xfrm>
        </p:spPr>
        <p:txBody>
          <a:bodyPr>
            <a:normAutofit fontScale="70000" lnSpcReduction="20000"/>
          </a:bodyPr>
          <a:lstStyle/>
          <a:p>
            <a:r>
              <a:rPr lang="en-US" dirty="0" smtClean="0"/>
              <a:t>1. </a:t>
            </a:r>
            <a:r>
              <a:rPr lang="en-US" b="1" dirty="0" smtClean="0"/>
              <a:t>Patronize the cooperative.</a:t>
            </a:r>
            <a:r>
              <a:rPr lang="en-US" dirty="0" smtClean="0"/>
              <a:t> Members must make a conscious decision to be committed to the cooperative, even when short-term prices or services may be better elsewhere. </a:t>
            </a:r>
          </a:p>
          <a:p>
            <a:r>
              <a:rPr lang="en-US" dirty="0" smtClean="0"/>
              <a:t>    2. </a:t>
            </a:r>
            <a:r>
              <a:rPr lang="en-US" b="1" dirty="0" smtClean="0"/>
              <a:t>Be informed about the cooperative. </a:t>
            </a:r>
            <a:r>
              <a:rPr lang="en-US" dirty="0" smtClean="0"/>
              <a:t>To carry out their other duties, members must know what the cooperative is about; what it can do for them; its purpose, objectives, policies; and the issues it faces. They can obtain information through annual meetings, reports and newsletters, and from talking to the manager, staff, directors and other members. </a:t>
            </a:r>
          </a:p>
          <a:p>
            <a:r>
              <a:rPr lang="en-US" dirty="0" smtClean="0"/>
              <a:t>    3. </a:t>
            </a:r>
            <a:r>
              <a:rPr lang="en-US" b="1" dirty="0" smtClean="0"/>
              <a:t>Be conscientious when selecting and evaluating directors. </a:t>
            </a:r>
            <a:r>
              <a:rPr lang="en-US" dirty="0" smtClean="0"/>
              <a:t> They select from among their peers individuals with the best judgment and business management skills to represent them in management affairs as the cooperative's board of directors. Loyalty, integrity, the ability to make wise business decisions and willingness to serve are necessary characteristics for board members.</a:t>
            </a:r>
          </a:p>
          <a:p>
            <a:r>
              <a:rPr lang="en-US" dirty="0" smtClean="0"/>
              <a:t>    4. </a:t>
            </a:r>
            <a:r>
              <a:rPr lang="en-US" b="1" dirty="0" smtClean="0"/>
              <a:t>Provide necessary capital.</a:t>
            </a:r>
            <a:r>
              <a:rPr lang="en-US" dirty="0" smtClean="0"/>
              <a:t> Members must provide the equity financing their cooperative needs for acquiring inventory, facilities, services and working capital. This is done initially through the purchase of stock or a membership.     </a:t>
            </a:r>
            <a:br>
              <a:rPr lang="en-US" dirty="0" smtClean="0"/>
            </a:br>
            <a:r>
              <a:rPr lang="en-US" dirty="0" smtClean="0"/>
              <a:t>    If the cooperative loses money, members have the same obligation to share those losses as they do the earnings.</a:t>
            </a:r>
          </a:p>
          <a:p>
            <a:r>
              <a:rPr lang="en-US" dirty="0" smtClean="0"/>
              <a:t>    5. </a:t>
            </a:r>
            <a:r>
              <a:rPr lang="en-US" b="1" dirty="0" smtClean="0"/>
              <a:t>Evaluate performance of the cooperative. </a:t>
            </a:r>
            <a:r>
              <a:rPr lang="en-US" dirty="0" smtClean="0"/>
              <a:t>Members should examine the annual report and If they are dissatisfied with cooperative performance, they should share their concerns with the directors. They should also express support for things the cooperative is doing well.</a:t>
            </a:r>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762000"/>
          </a:xfrm>
        </p:spPr>
        <p:txBody>
          <a:bodyPr>
            <a:normAutofit fontScale="90000"/>
          </a:bodyPr>
          <a:lstStyle/>
          <a:p>
            <a:r>
              <a:rPr lang="en-US" dirty="0" smtClean="0"/>
              <a:t>The Role of Cooperative Employees</a:t>
            </a:r>
            <a:endParaRPr lang="en-US" dirty="0"/>
          </a:p>
        </p:txBody>
      </p:sp>
      <p:sp>
        <p:nvSpPr>
          <p:cNvPr id="3" name="Content Placeholder 2"/>
          <p:cNvSpPr>
            <a:spLocks noGrp="1"/>
          </p:cNvSpPr>
          <p:nvPr>
            <p:ph idx="1"/>
          </p:nvPr>
        </p:nvSpPr>
        <p:spPr>
          <a:xfrm>
            <a:off x="152400" y="1143000"/>
            <a:ext cx="8763000" cy="5486400"/>
          </a:xfrm>
        </p:spPr>
        <p:txBody>
          <a:bodyPr>
            <a:normAutofit fontScale="62500" lnSpcReduction="20000"/>
          </a:bodyPr>
          <a:lstStyle/>
          <a:p>
            <a:r>
              <a:rPr lang="en-US" dirty="0" smtClean="0"/>
              <a:t>        </a:t>
            </a:r>
            <a:r>
              <a:rPr lang="en-US" b="1" dirty="0" smtClean="0"/>
              <a:t>1. Understand the purpose and objectives of the cooperative. Employees need to know how cooperatives are different from other methods of doing business. By understanding cooperative purposes, objectives, operations and their role as employees,  they can help improve member relations, the cooperative's image and the general public's understanding of cooperatives.</a:t>
            </a:r>
          </a:p>
          <a:p>
            <a:r>
              <a:rPr lang="en-US" b="1" dirty="0" smtClean="0"/>
              <a:t>        2. Fully perform duties. In many cooperatives, like other business firms, the largest operating expense is for personnel. While the cooperative has responsibility for recruiting and providing training, the employee is responsible for using these opportunities to provide the best possible service to members.</a:t>
            </a:r>
          </a:p>
          <a:p>
            <a:r>
              <a:rPr lang="en-US" b="1" dirty="0" smtClean="0"/>
              <a:t>        3. Understand the relationship to member-owners. All employees have a responsibility to maintain a high level of customer satisfaction and good relations between the cooperative organization and its member-users. Immediate feedback from members should be encouraged to keep the manager informed of problems, needs and customer satisfaction.</a:t>
            </a:r>
            <a:br>
              <a:rPr lang="en-US" b="1" dirty="0" smtClean="0"/>
            </a:br>
            <a:r>
              <a:rPr lang="en-US" b="1" dirty="0" smtClean="0"/>
              <a:t>        The employee role is particularly important in larger cooperatives. The only cooperative employees that members may encounter regularly, from annual meeting to annual meeting, may be the individual pumping the gas, the cashier, the person answering the telephone, the truck driver picking up their milk or delivering a product. To the average member, they are the voice of the cooperative.</a:t>
            </a:r>
          </a:p>
          <a:p>
            <a:r>
              <a:rPr lang="en-US" b="1" dirty="0" smtClean="0"/>
              <a:t>        4. Favorably represent the cooperative. Employees help build the cooperative's image as they serve members and the community--both on and off the cooperative's premises. Employees should keep the premises clean and attractive; make sure equipment and service tools are operating; serve members pleasantly, promptly, and in the order promised and take an extra step to give members satisfactory service.</a:t>
            </a:r>
            <a:endParaRPr lang="en-US" b="1"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History of the Movement</a:t>
            </a:r>
            <a:endParaRPr lang="en-US" dirty="0"/>
          </a:p>
        </p:txBody>
      </p:sp>
      <p:sp>
        <p:nvSpPr>
          <p:cNvPr id="3" name="Content Placeholder 2"/>
          <p:cNvSpPr>
            <a:spLocks noGrp="1"/>
          </p:cNvSpPr>
          <p:nvPr>
            <p:ph idx="1"/>
          </p:nvPr>
        </p:nvSpPr>
        <p:spPr/>
        <p:txBody>
          <a:bodyPr/>
          <a:lstStyle/>
          <a:p>
            <a:r>
              <a:rPr lang="en-US" dirty="0" smtClean="0"/>
              <a:t>The history of co-operative movement in India  is broadly divided into two phases. That means </a:t>
            </a:r>
          </a:p>
          <a:p>
            <a:r>
              <a:rPr lang="en-US" dirty="0" smtClean="0"/>
              <a:t>Co-operative movement has passed into two phases. They are-</a:t>
            </a:r>
          </a:p>
          <a:p>
            <a:pPr>
              <a:buNone/>
            </a:pPr>
            <a:endParaRPr lang="en-US" dirty="0" smtClean="0"/>
          </a:p>
          <a:p>
            <a:r>
              <a:rPr lang="en-US" dirty="0" smtClean="0"/>
              <a:t>1) Co –operative movement in pre-independence era.</a:t>
            </a:r>
          </a:p>
          <a:p>
            <a:r>
              <a:rPr lang="en-US" dirty="0" smtClean="0"/>
              <a:t>2) Co-operative movement in post–independence era.</a:t>
            </a:r>
          </a:p>
          <a:p>
            <a:pPr>
              <a:buNone/>
            </a:pPr>
            <a:endParaRPr lang="en-US" dirty="0" smtClean="0"/>
          </a:p>
          <a:p>
            <a:pPr>
              <a:buNone/>
            </a:pPr>
            <a:r>
              <a:rPr lang="en-US" dirty="0" smtClean="0"/>
              <a:t>These two phases are briefly discussed below:</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pPr algn="ctr"/>
            <a:r>
              <a:rPr lang="en-US" dirty="0" smtClean="0"/>
              <a:t>Cooperative Movement During </a:t>
            </a:r>
            <a:br>
              <a:rPr lang="en-US" dirty="0" smtClean="0"/>
            </a:br>
            <a:r>
              <a:rPr lang="en-US" dirty="0" smtClean="0"/>
              <a:t>the Pre-Independence Era</a:t>
            </a:r>
            <a:endParaRPr lang="en-US" dirty="0"/>
          </a:p>
        </p:txBody>
      </p:sp>
      <p:sp>
        <p:nvSpPr>
          <p:cNvPr id="3" name="Content Placeholder 2"/>
          <p:cNvSpPr>
            <a:spLocks noGrp="1"/>
          </p:cNvSpPr>
          <p:nvPr>
            <p:ph idx="1"/>
          </p:nvPr>
        </p:nvSpPr>
        <p:spPr>
          <a:xfrm>
            <a:off x="152400" y="1219200"/>
            <a:ext cx="8991600" cy="5486400"/>
          </a:xfrm>
        </p:spPr>
        <p:txBody>
          <a:bodyPr>
            <a:normAutofit fontScale="47500" lnSpcReduction="20000"/>
          </a:bodyPr>
          <a:lstStyle/>
          <a:p>
            <a:r>
              <a:rPr lang="en-US" b="1" dirty="0" smtClean="0"/>
              <a:t>The pages of Indian history cite many evidences of co-operative activities from earliest times. However, the first recorded activity began in 1904 when this movement was officially set up by the British Government. Before that in the year 1892, Derrick Nicholson, tried to find out ways and means to establish institutions so as to help the agricultural sector. He gave the suggestions for setting of co-operative societies. Within that decade, India faced a terrible famine in 1899.</a:t>
            </a:r>
          </a:p>
          <a:p>
            <a:r>
              <a:rPr lang="en-US" b="1" dirty="0" smtClean="0"/>
              <a:t>The Government appointed the Second Famine Commission 1901 to suggest measures for the victims.. The most important  was the strong recommendation for </a:t>
            </a:r>
            <a:r>
              <a:rPr lang="en-US" b="1" dirty="0" err="1" smtClean="0"/>
              <a:t>organisation</a:t>
            </a:r>
            <a:r>
              <a:rPr lang="en-US" b="1" dirty="0" smtClean="0"/>
              <a:t> of co-operative societies. The Government had accepted many of the recommendations and in 1904 “co operative societies Act” was passed. The aim was to help the rural farmers and artisans by providing short term and long term loans.</a:t>
            </a:r>
          </a:p>
          <a:p>
            <a:r>
              <a:rPr lang="en-US" b="1" dirty="0" smtClean="0"/>
              <a:t>These credit societies were </a:t>
            </a:r>
            <a:r>
              <a:rPr lang="en-US" b="1" dirty="0" err="1" smtClean="0"/>
              <a:t>organised</a:t>
            </a:r>
            <a:r>
              <a:rPr lang="en-US" b="1" dirty="0" smtClean="0"/>
              <a:t> on the basis of two models, one for rural area and other for urban area. For the former these were </a:t>
            </a:r>
            <a:r>
              <a:rPr lang="en-US" b="1" dirty="0" err="1" smtClean="0"/>
              <a:t>organised</a:t>
            </a:r>
            <a:r>
              <a:rPr lang="en-US" b="1" dirty="0" smtClean="0"/>
              <a:t> on Reinfusion Model while for the latter it was Schulze </a:t>
            </a:r>
            <a:r>
              <a:rPr lang="en-US" b="1" dirty="0" err="1" smtClean="0"/>
              <a:t>Delitzsch</a:t>
            </a:r>
            <a:r>
              <a:rPr lang="en-US" b="1" dirty="0" smtClean="0"/>
              <a:t> Bank Model. Due to this Act a number of Co-operative Societies grew up in rural area, but they could not function effectively. The major defects were.</a:t>
            </a:r>
          </a:p>
          <a:p>
            <a:pPr>
              <a:buNone/>
            </a:pPr>
            <a:endParaRPr lang="en-US" b="1" dirty="0" smtClean="0"/>
          </a:p>
          <a:p>
            <a:r>
              <a:rPr lang="en-US" b="1" dirty="0" err="1" smtClean="0"/>
              <a:t>i</a:t>
            </a:r>
            <a:r>
              <a:rPr lang="en-US" b="1" dirty="0" smtClean="0"/>
              <a:t>) There was no provision for setting up of Non credit Co-operative Societies in rural area.</a:t>
            </a:r>
          </a:p>
          <a:p>
            <a:r>
              <a:rPr lang="en-US" b="1" dirty="0" smtClean="0"/>
              <a:t>ii) No special Central agency was created for financing and supervising the activities of these societies.</a:t>
            </a:r>
          </a:p>
          <a:p>
            <a:r>
              <a:rPr lang="en-US" b="1" dirty="0" smtClean="0"/>
              <a:t>iii) The division of the Credit Co-operative Societies into two types rural and urban stood as a barrier since no specific arrangements could be done for either due to the overlapping nature of such classification.</a:t>
            </a:r>
          </a:p>
          <a:p>
            <a:pPr>
              <a:buNone/>
            </a:pPr>
            <a:endParaRPr lang="en-US" b="1" dirty="0" smtClean="0"/>
          </a:p>
          <a:p>
            <a:r>
              <a:rPr lang="en-US" b="1" dirty="0" smtClean="0"/>
              <a:t>The year 1928 saw a world wide economic depression. The prices of agricultural commodities fell down to a great extent and unemployment along with other economic crisis grew up. The creditors had no way to repay the loan. This brought many co-operative societies in to a stand still position.</a:t>
            </a:r>
          </a:p>
          <a:p>
            <a:r>
              <a:rPr lang="en-US" b="1" dirty="0" smtClean="0"/>
              <a:t>In year 1933, the Reserve Bank of India was set up. The bank took some initiative to </a:t>
            </a:r>
            <a:r>
              <a:rPr lang="en-US" b="1" dirty="0" err="1" smtClean="0"/>
              <a:t>recognise</a:t>
            </a:r>
            <a:r>
              <a:rPr lang="en-US" b="1" dirty="0" smtClean="0"/>
              <a:t> the co-operative movement. It had a separate department for a co-operative credit.</a:t>
            </a:r>
          </a:p>
          <a:p>
            <a:r>
              <a:rPr lang="en-US" b="1" dirty="0" smtClean="0"/>
              <a:t>In 1937, the popular Congress Government came to power in several states. The popular leaders took much more initiative in </a:t>
            </a:r>
            <a:r>
              <a:rPr lang="en-US" b="1" dirty="0" err="1" smtClean="0"/>
              <a:t>organising</a:t>
            </a:r>
            <a:r>
              <a:rPr lang="en-US" b="1" dirty="0" smtClean="0"/>
              <a:t> and extending this movement. But much progress could not do due to outbreak of Second World War. </a:t>
            </a:r>
          </a:p>
          <a:p>
            <a:r>
              <a:rPr lang="en-US" b="1" dirty="0" smtClean="0"/>
              <a:t>The rural farmer got extra economic gains. Non credit societies grew up. The working capital of co-operative societies also increased. </a:t>
            </a:r>
          </a:p>
          <a:p>
            <a:r>
              <a:rPr lang="en-US" b="1" dirty="0" smtClean="0"/>
              <a:t>The number of different credit and non credit co-operatives increased rapidly. The co-operative movement gathered momentum. The all India Co-operative planning Committee in 1945 also worked a lot in this direction.</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7</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normAutofit fontScale="90000"/>
          </a:bodyPr>
          <a:lstStyle/>
          <a:p>
            <a:pPr algn="ctr"/>
            <a:r>
              <a:rPr lang="en-US" dirty="0" smtClean="0"/>
              <a:t>Cooperative Movement During Post-Independence Era</a:t>
            </a:r>
            <a:endParaRPr lang="en-US" dirty="0"/>
          </a:p>
        </p:txBody>
      </p:sp>
      <p:sp>
        <p:nvSpPr>
          <p:cNvPr id="3" name="Content Placeholder 2"/>
          <p:cNvSpPr>
            <a:spLocks noGrp="1"/>
          </p:cNvSpPr>
          <p:nvPr>
            <p:ph idx="1"/>
          </p:nvPr>
        </p:nvSpPr>
        <p:spPr>
          <a:xfrm>
            <a:off x="152400" y="1219200"/>
            <a:ext cx="8763000" cy="5638800"/>
          </a:xfrm>
        </p:spPr>
        <p:txBody>
          <a:bodyPr>
            <a:normAutofit fontScale="55000" lnSpcReduction="20000"/>
          </a:bodyPr>
          <a:lstStyle/>
          <a:p>
            <a:r>
              <a:rPr lang="en-US" dirty="0" smtClean="0"/>
              <a:t>After independence for the first 3 years i.e. up to no significant development could be made. It was mainly due to the problem created by partition and absence of concrete </a:t>
            </a:r>
            <a:r>
              <a:rPr lang="en-US" dirty="0" err="1" smtClean="0"/>
              <a:t>programme</a:t>
            </a:r>
            <a:r>
              <a:rPr lang="en-US" dirty="0" smtClean="0"/>
              <a:t> for national re-</a:t>
            </a:r>
            <a:r>
              <a:rPr lang="en-US" dirty="0" err="1" smtClean="0"/>
              <a:t>organisation</a:t>
            </a:r>
            <a:r>
              <a:rPr lang="en-US" dirty="0" smtClean="0"/>
              <a:t>. However, the leaders of free India could the importance of co-operative movement for a successful democracy importance was given to strengthen co-operative structure of country and various provisions were made through different Five Year Plan.</a:t>
            </a:r>
          </a:p>
          <a:p>
            <a:r>
              <a:rPr lang="en-US" dirty="0" smtClean="0"/>
              <a:t>The co-operative movement completed its 50 years dump the first plan. The Golden Jubilee was celebrated throughout the country with much excitement. This made the people feel the importance of such a movement. Attention was given to </a:t>
            </a:r>
            <a:r>
              <a:rPr lang="en-US" dirty="0" err="1" smtClean="0"/>
              <a:t>utilise</a:t>
            </a:r>
            <a:r>
              <a:rPr lang="en-US" dirty="0" smtClean="0"/>
              <a:t> the credit in productive activities.</a:t>
            </a:r>
          </a:p>
          <a:p>
            <a:r>
              <a:rPr lang="en-US" dirty="0" smtClean="0"/>
              <a:t>The First Plan also recommended for training of personnel and setting up of Co-operative Marketing Societies.</a:t>
            </a:r>
          </a:p>
          <a:p>
            <a:r>
              <a:rPr lang="en-US" dirty="0" smtClean="0"/>
              <a:t>The Second Plan laid down proposals for extending co operative activity into various fields. It gave special emphasis on the warehousing co operatives at the State and Central level.</a:t>
            </a:r>
          </a:p>
          <a:p>
            <a:r>
              <a:rPr lang="en-US" dirty="0" smtClean="0"/>
              <a:t>The Third Plan brought still new areas under Co operative societies. The co operative society for sugarcane, cotton, spinning, milk supply was proposed. Some concrete steps were taken to train the personnel's. The co operative training College at </a:t>
            </a:r>
            <a:r>
              <a:rPr lang="en-US" dirty="0" err="1" smtClean="0"/>
              <a:t>Pune</a:t>
            </a:r>
            <a:r>
              <a:rPr lang="en-US" dirty="0" smtClean="0"/>
              <a:t> and many regional centers were established to train the workers.</a:t>
            </a:r>
          </a:p>
          <a:p>
            <a:r>
              <a:rPr lang="en-US" dirty="0" smtClean="0"/>
              <a:t>The Fourth Plan </a:t>
            </a:r>
            <a:r>
              <a:rPr lang="en-US" dirty="0" err="1" smtClean="0"/>
              <a:t>emphasised</a:t>
            </a:r>
            <a:r>
              <a:rPr lang="en-US" dirty="0" smtClean="0"/>
              <a:t> for consolidation of co operative system. The new </a:t>
            </a:r>
            <a:r>
              <a:rPr lang="en-US" dirty="0" err="1" smtClean="0"/>
              <a:t>programme</a:t>
            </a:r>
            <a:r>
              <a:rPr lang="en-US" dirty="0" smtClean="0"/>
              <a:t> for high yielding crops was started. Different credit societies were </a:t>
            </a:r>
            <a:r>
              <a:rPr lang="en-US" dirty="0" err="1" smtClean="0"/>
              <a:t>organised</a:t>
            </a:r>
            <a:r>
              <a:rPr lang="en-US" dirty="0" smtClean="0"/>
              <a:t> to serve these </a:t>
            </a:r>
            <a:r>
              <a:rPr lang="en-US" dirty="0" err="1" smtClean="0"/>
              <a:t>programmes</a:t>
            </a:r>
            <a:r>
              <a:rPr lang="en-US" dirty="0" smtClean="0"/>
              <a:t>.</a:t>
            </a:r>
          </a:p>
          <a:p>
            <a:r>
              <a:rPr lang="en-US" dirty="0" smtClean="0"/>
              <a:t>The Fifth Plan made special provisions for improvement of Central Banks and no viable primary agricultural societies, re </a:t>
            </a:r>
            <a:r>
              <a:rPr lang="en-US" dirty="0" err="1" smtClean="0"/>
              <a:t>organising</a:t>
            </a:r>
            <a:r>
              <a:rPr lang="en-US" dirty="0" smtClean="0"/>
              <a:t> marketing as well as consumer societies. It also recommended for establishment of Farmer’s Service Societies.</a:t>
            </a:r>
          </a:p>
          <a:p>
            <a:r>
              <a:rPr lang="en-US" dirty="0" smtClean="0"/>
              <a:t>The Sixth Plan laid down a point </a:t>
            </a:r>
            <a:r>
              <a:rPr lang="en-US" dirty="0" err="1" smtClean="0"/>
              <a:t>programme</a:t>
            </a:r>
            <a:r>
              <a:rPr lang="en-US" dirty="0" smtClean="0"/>
              <a:t> for co-operative societies. It aimed at transforming the primary village societies to multipurpose societies.</a:t>
            </a:r>
          </a:p>
          <a:p>
            <a:r>
              <a:rPr lang="en-US" dirty="0" err="1" smtClean="0"/>
              <a:t>i</a:t>
            </a:r>
            <a:r>
              <a:rPr lang="en-US" dirty="0" smtClean="0"/>
              <a:t>) To reconstruct the policies and of co-operative so that it can bring about economic development of people.</a:t>
            </a:r>
          </a:p>
          <a:p>
            <a:r>
              <a:rPr lang="en-US" dirty="0" smtClean="0"/>
              <a:t>ii) To extend co-operative activities to the fields of food processing, poultry farming, dairy farming, fishery and many other related fields.</a:t>
            </a:r>
          </a:p>
          <a:p>
            <a:r>
              <a:rPr lang="en-US" dirty="0" smtClean="0"/>
              <a:t>iii) To give necessary training and guidance for developing skilled the efficient personnel.</a:t>
            </a:r>
          </a:p>
          <a:p>
            <a:r>
              <a:rPr lang="en-US" dirty="0" smtClean="0"/>
              <a:t>The Seventh Plan has also given more importance on the growth and expansion of co operative societies to ensure public participation to achieve its main objective i.e. the movement towards social justice has to be faster and there must be a sharper focus on employment and poverty alleviation.</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8</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Tamil Nadu – The Pioneer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India, the cooperative movement started in a small village viz. </a:t>
            </a:r>
            <a:r>
              <a:rPr lang="en-US" dirty="0" err="1" smtClean="0"/>
              <a:t>Tirur</a:t>
            </a:r>
            <a:r>
              <a:rPr lang="en-US" dirty="0" smtClean="0"/>
              <a:t> in the present </a:t>
            </a:r>
            <a:r>
              <a:rPr lang="en-US" dirty="0" err="1" smtClean="0"/>
              <a:t>Tiruvallur</a:t>
            </a:r>
            <a:r>
              <a:rPr lang="en-US" dirty="0" smtClean="0"/>
              <a:t> district of Tamil Nadu state in 1904 which is the first step in starting of rural credit society there. Over the period the movement was transformed into full fledged movement. </a:t>
            </a:r>
          </a:p>
          <a:p>
            <a:r>
              <a:rPr lang="en-US" dirty="0" smtClean="0"/>
              <a:t>Following this in 1904 the first consumer cooperative society was started as </a:t>
            </a:r>
            <a:r>
              <a:rPr lang="en-US" dirty="0" err="1" smtClean="0"/>
              <a:t>Triplicane</a:t>
            </a:r>
            <a:r>
              <a:rPr lang="en-US" dirty="0" smtClean="0"/>
              <a:t> Urban Cooperative Society.</a:t>
            </a:r>
          </a:p>
          <a:p>
            <a:r>
              <a:rPr lang="en-US" dirty="0" smtClean="0"/>
              <a:t> Cooperative movement has spread to diverse economic fields giving birth to different types of cooperative societies and has contributed immensely to the improvement of socio economic status of millions of people especially the poor and downtrodden in the rural areas.</a:t>
            </a:r>
          </a:p>
          <a:p>
            <a:endParaRPr lang="en-US" dirty="0"/>
          </a:p>
        </p:txBody>
      </p:sp>
      <p:sp>
        <p:nvSpPr>
          <p:cNvPr id="4" name="Slide Number Placeholder 3"/>
          <p:cNvSpPr>
            <a:spLocks noGrp="1"/>
          </p:cNvSpPr>
          <p:nvPr>
            <p:ph type="sldNum" sz="quarter" idx="12"/>
          </p:nvPr>
        </p:nvSpPr>
        <p:spPr/>
        <p:txBody>
          <a:bodyPr/>
          <a:lstStyle/>
          <a:p>
            <a:fld id="{4E377F7A-C809-46DF-AB62-35922D85A98F}" type="slidenum">
              <a:rPr lang="en-US" smtClean="0"/>
              <a:pPr/>
              <a:t>9</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86</TotalTime>
  <Words>3643</Words>
  <Application>Microsoft Office PowerPoint</Application>
  <PresentationFormat>On-screen Show (4:3)</PresentationFormat>
  <Paragraphs>307</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ANNAMALAI UNIVERSITY DEPARTMENT OF COMMERCE  WELCOME PARTICIPANTS</vt:lpstr>
      <vt:lpstr>Principles of Cooperation</vt:lpstr>
      <vt:lpstr>The ICA Principles,Values &amp; Definition</vt:lpstr>
      <vt:lpstr>Role of Members in a Coop. Society</vt:lpstr>
      <vt:lpstr>The Role of Cooperative Employees</vt:lpstr>
      <vt:lpstr>History of the Movement</vt:lpstr>
      <vt:lpstr>Cooperative Movement During  the Pre-Independence Era</vt:lpstr>
      <vt:lpstr>Cooperative Movement During Post-Independence Era</vt:lpstr>
      <vt:lpstr>Tamil Nadu – The Pioneer</vt:lpstr>
      <vt:lpstr>Present Position of Cooperative Administration in Tamil Nadu </vt:lpstr>
      <vt:lpstr>Cooperative Institutions under the Direct control of the Govt. Department</vt:lpstr>
      <vt:lpstr>COOPERATIVE MARKETING SOCIETIES </vt:lpstr>
      <vt:lpstr>Special Types of Marketing Cooperatives in Tamil Nadu</vt:lpstr>
      <vt:lpstr>      Functions of Marketing Societies in TN</vt:lpstr>
      <vt:lpstr>Consumer Cooperative Societies in TN</vt:lpstr>
      <vt:lpstr>Dist Cooperative Wholesale Stores</vt:lpstr>
      <vt:lpstr>Primary Consumer Cooperatives</vt:lpstr>
      <vt:lpstr>Special Types of cooperatives in TN</vt:lpstr>
      <vt:lpstr>Coop.s and Public Distribution System</vt:lpstr>
      <vt:lpstr>Public Distribution System</vt:lpstr>
      <vt:lpstr>Integrated Cooperative Development Project (ICDP)</vt:lpstr>
      <vt:lpstr>Extension of ICDP Recently</vt:lpstr>
      <vt:lpstr>Coop. Education, Research &amp; Training in Tamil Nadu State</vt:lpstr>
      <vt:lpstr>Education, Research &amp; Training Cont.d</vt:lpstr>
      <vt:lpstr>THANK YOU ALL</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ANNAMALAI UNIVERSITY DEPARTMENT OF COMMERCE  INTERE-UNIVERSITY COMMERCE STUDENTS SEMINAR COOPERATIVES IN  TAMIL NADU TODAY  WELCOME PARTICIPANTS </dc:title>
  <dc:creator>Prof.Elangoven</dc:creator>
  <cp:lastModifiedBy>Ilangovan</cp:lastModifiedBy>
  <cp:revision>27</cp:revision>
  <dcterms:created xsi:type="dcterms:W3CDTF">2013-03-04T01:34:55Z</dcterms:created>
  <dcterms:modified xsi:type="dcterms:W3CDTF">2020-04-18T01:52:53Z</dcterms:modified>
</cp:coreProperties>
</file>